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77"/>
  </p:notesMasterIdLst>
  <p:handoutMasterIdLst>
    <p:handoutMasterId r:id="rId78"/>
  </p:handoutMasterIdLst>
  <p:sldIdLst>
    <p:sldId id="256" r:id="rId2"/>
    <p:sldId id="610" r:id="rId3"/>
    <p:sldId id="2164" r:id="rId4"/>
    <p:sldId id="2179" r:id="rId5"/>
    <p:sldId id="2180" r:id="rId6"/>
    <p:sldId id="2181" r:id="rId7"/>
    <p:sldId id="337" r:id="rId8"/>
    <p:sldId id="2183" r:id="rId9"/>
    <p:sldId id="2184" r:id="rId10"/>
    <p:sldId id="2182" r:id="rId11"/>
    <p:sldId id="2186" r:id="rId12"/>
    <p:sldId id="1895" r:id="rId13"/>
    <p:sldId id="2162" r:id="rId14"/>
    <p:sldId id="2136" r:id="rId15"/>
    <p:sldId id="293" r:id="rId16"/>
    <p:sldId id="289" r:id="rId17"/>
    <p:sldId id="2134" r:id="rId18"/>
    <p:sldId id="305" r:id="rId19"/>
    <p:sldId id="1884" r:id="rId20"/>
    <p:sldId id="303" r:id="rId21"/>
    <p:sldId id="300" r:id="rId22"/>
    <p:sldId id="2188" r:id="rId23"/>
    <p:sldId id="2189" r:id="rId24"/>
    <p:sldId id="315" r:id="rId25"/>
    <p:sldId id="294" r:id="rId26"/>
    <p:sldId id="325" r:id="rId27"/>
    <p:sldId id="326" r:id="rId28"/>
    <p:sldId id="324" r:id="rId29"/>
    <p:sldId id="319" r:id="rId30"/>
    <p:sldId id="308" r:id="rId31"/>
    <p:sldId id="278" r:id="rId32"/>
    <p:sldId id="312" r:id="rId33"/>
    <p:sldId id="317" r:id="rId34"/>
    <p:sldId id="2187" r:id="rId35"/>
    <p:sldId id="2145" r:id="rId36"/>
    <p:sldId id="448" r:id="rId37"/>
    <p:sldId id="451" r:id="rId38"/>
    <p:sldId id="452" r:id="rId39"/>
    <p:sldId id="453" r:id="rId40"/>
    <p:sldId id="454" r:id="rId41"/>
    <p:sldId id="455" r:id="rId42"/>
    <p:sldId id="456" r:id="rId43"/>
    <p:sldId id="460" r:id="rId44"/>
    <p:sldId id="461" r:id="rId45"/>
    <p:sldId id="485" r:id="rId46"/>
    <p:sldId id="487" r:id="rId47"/>
    <p:sldId id="491" r:id="rId48"/>
    <p:sldId id="329" r:id="rId49"/>
    <p:sldId id="322" r:id="rId50"/>
    <p:sldId id="2173" r:id="rId51"/>
    <p:sldId id="588" r:id="rId52"/>
    <p:sldId id="2174" r:id="rId53"/>
    <p:sldId id="591" r:id="rId54"/>
    <p:sldId id="592" r:id="rId55"/>
    <p:sldId id="490" r:id="rId56"/>
    <p:sldId id="606" r:id="rId57"/>
    <p:sldId id="607" r:id="rId58"/>
    <p:sldId id="608" r:id="rId59"/>
    <p:sldId id="609" r:id="rId60"/>
    <p:sldId id="499" r:id="rId61"/>
    <p:sldId id="744" r:id="rId62"/>
    <p:sldId id="746" r:id="rId63"/>
    <p:sldId id="757" r:id="rId64"/>
    <p:sldId id="2175" r:id="rId65"/>
    <p:sldId id="763" r:id="rId66"/>
    <p:sldId id="764" r:id="rId67"/>
    <p:sldId id="2176" r:id="rId68"/>
    <p:sldId id="771" r:id="rId69"/>
    <p:sldId id="781" r:id="rId70"/>
    <p:sldId id="2169" r:id="rId71"/>
    <p:sldId id="2170" r:id="rId72"/>
    <p:sldId id="2171" r:id="rId73"/>
    <p:sldId id="2177" r:id="rId74"/>
    <p:sldId id="2178" r:id="rId75"/>
    <p:sldId id="2092"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autoAdjust="0"/>
    <p:restoredTop sz="82126" autoAdjust="0"/>
  </p:normalViewPr>
  <p:slideViewPr>
    <p:cSldViewPr snapToObjects="1">
      <p:cViewPr varScale="1">
        <p:scale>
          <a:sx n="57" d="100"/>
          <a:sy n="57" d="100"/>
        </p:scale>
        <p:origin x="1120"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2009_Sidekick_data_los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io.com/article/2405607/cloud-computing--4-tips-for-regulatory-complianc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74516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18</a:t>
            </a:fld>
            <a:endParaRPr lang="en-US"/>
          </a:p>
        </p:txBody>
      </p:sp>
    </p:spTree>
    <p:extLst>
      <p:ext uri="{BB962C8B-B14F-4D97-AF65-F5344CB8AC3E}">
        <p14:creationId xmlns:p14="http://schemas.microsoft.com/office/powerpoint/2010/main" val="264121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a:t>
            </a:r>
            <a:r>
              <a:rPr lang="en-US" dirty="0" err="1"/>
              <a:t>cloud.ars</a:t>
            </a:r>
            <a:endParaRPr lang="en-US" dirty="0"/>
          </a:p>
          <a:p>
            <a:endParaRPr lang="en-US" dirty="0"/>
          </a:p>
          <a:p>
            <a:r>
              <a:rPr lang="en-US" dirty="0">
                <a:hlinkClick r:id="rId3"/>
              </a:rPr>
              <a:t>https://en.wikipedia.org/wiki/2009_Sidekick_data_loss</a:t>
            </a:r>
            <a:endParaRPr lang="en-US" dirty="0"/>
          </a:p>
          <a:p>
            <a:endParaRPr lang="en-US" dirty="0"/>
          </a:p>
        </p:txBody>
      </p:sp>
      <p:sp>
        <p:nvSpPr>
          <p:cNvPr id="4" name="Slide Number Placeholder 3"/>
          <p:cNvSpPr>
            <a:spLocks noGrp="1"/>
          </p:cNvSpPr>
          <p:nvPr>
            <p:ph type="sldNum" sz="quarter" idx="10"/>
          </p:nvPr>
        </p:nvSpPr>
        <p:spPr/>
        <p:txBody>
          <a:bodyPr/>
          <a:lstStyle/>
          <a:p>
            <a:fld id="{C9AE6004-F348-41AB-8CF4-46635F27C4BD}" type="slidenum">
              <a:rPr lang="en-US" smtClean="0"/>
              <a:pPr/>
              <a:t>21</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Payment Card Industry Data Security Standard is an information security standard for organizations that handle branded credit cards from the major card schemes. The PCI Standard is mandated by the card brands and administered by the Payment Card Industry Security Standards Council.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Regulatory compliance</a:t>
            </a:r>
            <a:r>
              <a:rPr lang="en-US" sz="1200" b="0" i="0" kern="1200" dirty="0">
                <a:solidFill>
                  <a:schemeClr val="tx1"/>
                </a:solidFill>
                <a:effectLst/>
                <a:latin typeface="+mn-lt"/>
                <a:ea typeface="+mn-ea"/>
                <a:cs typeface="+mn-cs"/>
              </a:rPr>
              <a:t> is an organization's adherence to laws, </a:t>
            </a:r>
            <a:r>
              <a:rPr lang="en-US" sz="1200" b="1" i="0" kern="1200" dirty="0">
                <a:solidFill>
                  <a:schemeClr val="tx1"/>
                </a:solidFill>
                <a:effectLst/>
                <a:latin typeface="+mn-lt"/>
                <a:ea typeface="+mn-ea"/>
                <a:cs typeface="+mn-cs"/>
              </a:rPr>
              <a:t>regulations</a:t>
            </a:r>
            <a:r>
              <a:rPr lang="en-US" sz="1200" b="0" i="0" kern="1200" dirty="0">
                <a:solidFill>
                  <a:schemeClr val="tx1"/>
                </a:solidFill>
                <a:effectLst/>
                <a:latin typeface="+mn-lt"/>
                <a:ea typeface="+mn-ea"/>
                <a:cs typeface="+mn-cs"/>
              </a:rPr>
              <a:t>, guidelines and specifications relevant to its business processes. Violations </a:t>
            </a:r>
            <a:r>
              <a:rPr lang="en-US" sz="1200" b="0" i="0" kern="1200" dirty="0" err="1">
                <a:solidFill>
                  <a:schemeClr val="tx1"/>
                </a:solidFill>
                <a:effectLst/>
                <a:latin typeface="+mn-lt"/>
                <a:ea typeface="+mn-ea"/>
                <a:cs typeface="+mn-cs"/>
              </a:rPr>
              <a:t>of</a:t>
            </a:r>
            <a:r>
              <a:rPr lang="en-US" sz="1200" b="1" i="0" kern="1200" dirty="0" err="1">
                <a:solidFill>
                  <a:schemeClr val="tx1"/>
                </a:solidFill>
                <a:effectLst/>
                <a:latin typeface="+mn-lt"/>
                <a:ea typeface="+mn-ea"/>
                <a:cs typeface="+mn-cs"/>
              </a:rPr>
              <a:t>regulatory</a:t>
            </a:r>
            <a:r>
              <a:rPr lang="en-US" sz="1200" b="1" i="0" kern="1200" dirty="0">
                <a:solidFill>
                  <a:schemeClr val="tx1"/>
                </a:solidFill>
                <a:effectLst/>
                <a:latin typeface="+mn-lt"/>
                <a:ea typeface="+mn-ea"/>
                <a:cs typeface="+mn-cs"/>
              </a:rPr>
              <a:t> compliance regulations</a:t>
            </a:r>
            <a:r>
              <a:rPr lang="en-US" sz="1200" b="0" i="0" kern="1200" dirty="0">
                <a:solidFill>
                  <a:schemeClr val="tx1"/>
                </a:solidFill>
                <a:effectLst/>
                <a:latin typeface="+mn-lt"/>
                <a:ea typeface="+mn-ea"/>
                <a:cs typeface="+mn-cs"/>
              </a:rPr>
              <a:t> often result in legal punishment including federal fines.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Compliance covers a lot of ground, from government regulations such as Sarbanes-Oxley and the European Union Data Protection Act, to industry regulations such as PCI DSS for payment cards and HIPAA for health data. You may have internal controls in place, but moving to a public-cloud infrastructure platform, a cloud-based application suite or something in between will mean giving up some controls to the cloud vendor.</a:t>
            </a:r>
          </a:p>
          <a:p>
            <a:endParaRPr lang="en-US" sz="1200" b="0" i="0" kern="1200" dirty="0">
              <a:solidFill>
                <a:schemeClr val="tx1"/>
              </a:solidFill>
              <a:effectLst/>
              <a:latin typeface="+mn-lt"/>
              <a:ea typeface="+mn-ea"/>
              <a:cs typeface="+mn-cs"/>
            </a:endParaRPr>
          </a:p>
          <a:p>
            <a:r>
              <a:rPr lang="en-US" dirty="0">
                <a:hlinkClick r:id="rId3"/>
              </a:rPr>
              <a:t>https://www.cio.com</a:t>
            </a:r>
            <a:r>
              <a:rPr lang="en-US">
                <a:hlinkClick r:id="rId3"/>
              </a:rPr>
              <a:t>/article/2405607/cloud-computing--4-tips-for-regulatory-compliance.html</a:t>
            </a:r>
            <a:endParaRPr lang="en-US"/>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233106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ISO 27001</a:t>
            </a:r>
            <a:r>
              <a:rPr lang="en-US" sz="1200" b="0" i="0" kern="1200" dirty="0">
                <a:solidFill>
                  <a:schemeClr val="tx1"/>
                </a:solidFill>
                <a:effectLst/>
                <a:latin typeface="+mn-lt"/>
                <a:ea typeface="+mn-ea"/>
                <a:cs typeface="+mn-cs"/>
              </a:rPr>
              <a:t> (formally known as </a:t>
            </a:r>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a:t>
            </a:r>
            <a:r>
              <a:rPr lang="en-US" sz="1200" b="1" i="0" kern="1200" dirty="0">
                <a:solidFill>
                  <a:schemeClr val="tx1"/>
                </a:solidFill>
                <a:effectLst/>
                <a:latin typeface="+mn-lt"/>
                <a:ea typeface="+mn-ea"/>
                <a:cs typeface="+mn-cs"/>
              </a:rPr>
              <a:t>27001</a:t>
            </a:r>
            <a:r>
              <a:rPr lang="en-US" sz="1200" b="0" i="0" kern="1200" dirty="0">
                <a:solidFill>
                  <a:schemeClr val="tx1"/>
                </a:solidFill>
                <a:effectLst/>
                <a:latin typeface="+mn-lt"/>
                <a:ea typeface="+mn-ea"/>
                <a:cs typeface="+mn-cs"/>
              </a:rPr>
              <a:t>:2005) is a specification for an information security management system (ISMS). An ISMS is a framework of policies and procedures that includes all legal, physical and technical controls involved in an </a:t>
            </a:r>
            <a:r>
              <a:rPr lang="en-US" sz="1200" b="0" i="0" kern="1200" dirty="0" err="1">
                <a:solidFill>
                  <a:schemeClr val="tx1"/>
                </a:solidFill>
                <a:effectLst/>
                <a:latin typeface="+mn-lt"/>
                <a:ea typeface="+mn-ea"/>
                <a:cs typeface="+mn-cs"/>
              </a:rPr>
              <a:t>organisation's</a:t>
            </a:r>
            <a:r>
              <a:rPr lang="en-US" sz="1200" b="0" i="0" kern="1200" dirty="0">
                <a:solidFill>
                  <a:schemeClr val="tx1"/>
                </a:solidFill>
                <a:effectLst/>
                <a:latin typeface="+mn-lt"/>
                <a:ea typeface="+mn-ea"/>
                <a:cs typeface="+mn-cs"/>
              </a:rPr>
              <a:t> information risk management processes.</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27</a:t>
            </a:fld>
            <a:endParaRPr lang="en-US" dirty="0"/>
          </a:p>
        </p:txBody>
      </p:sp>
    </p:spTree>
    <p:extLst>
      <p:ext uri="{BB962C8B-B14F-4D97-AF65-F5344CB8AC3E}">
        <p14:creationId xmlns:p14="http://schemas.microsoft.com/office/powerpoint/2010/main" val="368708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30</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defRPr/>
            </a:pPr>
            <a:r>
              <a:rPr lang="en-US" dirty="0">
                <a:ea typeface="+mn-ea"/>
                <a:cs typeface="+mn-cs"/>
              </a:rPr>
              <a:t>Increased</a:t>
            </a:r>
            <a:r>
              <a:rPr lang="en-US" b="1" dirty="0">
                <a:ea typeface="+mn-ea"/>
                <a:cs typeface="+mn-cs"/>
              </a:rPr>
              <a:t> </a:t>
            </a:r>
            <a:r>
              <a:rPr lang="en-US" dirty="0">
                <a:ea typeface="+mn-ea"/>
                <a:cs typeface="+mn-cs"/>
              </a:rPr>
              <a:t>attack surface</a:t>
            </a:r>
          </a:p>
          <a:p>
            <a:pPr lvl="1" eaLnBrk="1" fontAlgn="auto" hangingPunct="1">
              <a:spcAft>
                <a:spcPts val="0"/>
              </a:spcAft>
              <a:defRPr/>
            </a:pPr>
            <a:r>
              <a:rPr lang="en-US" dirty="0">
                <a:ea typeface="+mn-ea"/>
              </a:rPr>
              <a:t>Entity outside the organization now stores and computes data, and so</a:t>
            </a:r>
          </a:p>
          <a:p>
            <a:pPr lvl="1" eaLnBrk="1" fontAlgn="auto" hangingPunct="1">
              <a:spcAft>
                <a:spcPts val="0"/>
              </a:spcAft>
              <a:defRPr/>
            </a:pPr>
            <a:r>
              <a:rPr lang="en-US" dirty="0">
                <a:ea typeface="+mn-ea"/>
              </a:rPr>
              <a:t>Attackers can now target the communication link between cloud provider and client</a:t>
            </a:r>
          </a:p>
          <a:p>
            <a:pPr lvl="1" eaLnBrk="1" fontAlgn="auto" hangingPunct="1">
              <a:spcAft>
                <a:spcPts val="0"/>
              </a:spcAft>
              <a:defRPr/>
            </a:pPr>
            <a:r>
              <a:rPr lang="en-US" dirty="0">
                <a:ea typeface="+mn-ea"/>
              </a:rPr>
              <a:t>Cloud provider employees can be phished</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1002985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2800" dirty="0">
                <a:solidFill>
                  <a:srgbClr val="1E1C11"/>
                </a:solidFill>
                <a:ea typeface="ＭＳ Ｐゴシック" panose="020B0600070205080204" pitchFamily="34" charset="-128"/>
              </a:rPr>
              <a:t>Consumer’s loss of control</a:t>
            </a:r>
          </a:p>
          <a:p>
            <a:pPr lvl="1" eaLnBrk="1" hangingPunct="1"/>
            <a:r>
              <a:rPr lang="en-US" altLang="en-US" dirty="0">
                <a:solidFill>
                  <a:srgbClr val="1E1C11"/>
                </a:solidFill>
                <a:ea typeface="ＭＳ Ｐゴシック" panose="020B0600070205080204" pitchFamily="34" charset="-128"/>
              </a:rPr>
              <a:t>Data, applications, resources are located with provider</a:t>
            </a:r>
          </a:p>
          <a:p>
            <a:pPr lvl="1" eaLnBrk="1" hangingPunct="1"/>
            <a:r>
              <a:rPr lang="en-US" altLang="en-US" dirty="0">
                <a:solidFill>
                  <a:srgbClr val="1E1C11"/>
                </a:solidFill>
                <a:ea typeface="ＭＳ Ｐゴシック" panose="020B0600070205080204" pitchFamily="34" charset="-128"/>
              </a:rPr>
              <a:t>User identity management is handled by the cloud</a:t>
            </a:r>
          </a:p>
          <a:p>
            <a:pPr lvl="1" eaLnBrk="1" hangingPunct="1"/>
            <a:r>
              <a:rPr lang="en-US" altLang="en-US" dirty="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dirty="0">
                <a:solidFill>
                  <a:srgbClr val="1E1C11"/>
                </a:solidFill>
                <a:ea typeface="ＭＳ Ｐゴシック" panose="020B0600070205080204" pitchFamily="34" charset="-128"/>
              </a:rPr>
              <a:t>Consumer relies on provider to ensure</a:t>
            </a:r>
          </a:p>
          <a:p>
            <a:pPr lvl="2" eaLnBrk="1" hangingPunct="1"/>
            <a:r>
              <a:rPr lang="en-US" altLang="en-US" dirty="0">
                <a:solidFill>
                  <a:srgbClr val="1E1C11"/>
                </a:solidFill>
                <a:ea typeface="ＭＳ Ｐゴシック" panose="020B0600070205080204" pitchFamily="34" charset="-128"/>
              </a:rPr>
              <a:t>Data security and privacy</a:t>
            </a:r>
          </a:p>
          <a:p>
            <a:pPr lvl="2" eaLnBrk="1" hangingPunct="1"/>
            <a:r>
              <a:rPr lang="en-US" altLang="en-US" dirty="0">
                <a:solidFill>
                  <a:srgbClr val="1E1C11"/>
                </a:solidFill>
                <a:ea typeface="ＭＳ Ｐゴシック" panose="020B0600070205080204" pitchFamily="34" charset="-128"/>
              </a:rPr>
              <a:t>Resource availability</a:t>
            </a:r>
          </a:p>
          <a:p>
            <a:pPr lvl="2" eaLnBrk="1" hangingPunct="1"/>
            <a:r>
              <a:rPr lang="en-US" altLang="en-US" dirty="0">
                <a:solidFill>
                  <a:srgbClr val="1E1C11"/>
                </a:solidFill>
                <a:ea typeface="ＭＳ Ｐゴシック" panose="020B0600070205080204" pitchFamily="34" charset="-128"/>
              </a:rPr>
              <a:t>Monitoring and repairing of services/resources</a:t>
            </a:r>
          </a:p>
          <a:p>
            <a:endParaRPr lang="en-US" dirty="0"/>
          </a:p>
          <a:p>
            <a:pPr eaLnBrk="1" hangingPunct="1">
              <a:lnSpc>
                <a:spcPct val="80000"/>
              </a:lnSpc>
            </a:pPr>
            <a:r>
              <a:rPr lang="en-US" altLang="en-US" dirty="0">
                <a:solidFill>
                  <a:srgbClr val="1E1C11"/>
                </a:solidFill>
                <a:ea typeface="ＭＳ Ｐゴシック" panose="020B0600070205080204" pitchFamily="34" charset="-128"/>
              </a:rPr>
              <a:t>Trusting a third party requires taking risks</a:t>
            </a:r>
          </a:p>
          <a:p>
            <a:pPr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Defining trust and risk</a:t>
            </a:r>
          </a:p>
          <a:p>
            <a:pPr lvl="1" eaLnBrk="1" hangingPunct="1">
              <a:lnSpc>
                <a:spcPct val="80000"/>
              </a:lnSpc>
            </a:pPr>
            <a:r>
              <a:rPr lang="en-US" altLang="en-US"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dirty="0">
                <a:solidFill>
                  <a:srgbClr val="1E1C11"/>
                </a:solidFill>
                <a:ea typeface="ＭＳ Ｐゴシック" panose="020B0600070205080204" pitchFamily="34" charset="-128"/>
              </a:rPr>
              <a:t>Need for trust arises only in risky situations </a:t>
            </a:r>
          </a:p>
          <a:p>
            <a:pPr lvl="1"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dirty="0">
                <a:solidFill>
                  <a:srgbClr val="1E1C11"/>
                </a:solidFill>
                <a:ea typeface="ＭＳ Ｐゴシック" panose="020B0600070205080204" pitchFamily="34" charset="-128"/>
              </a:rPr>
              <a:t>e.g. Key Escrow (Clipper chip)</a:t>
            </a:r>
          </a:p>
          <a:p>
            <a:pPr lvl="1" eaLnBrk="1" hangingPunct="1">
              <a:lnSpc>
                <a:spcPct val="80000"/>
              </a:lnSpc>
            </a:pPr>
            <a:r>
              <a:rPr lang="en-US" altLang="en-US" dirty="0">
                <a:solidFill>
                  <a:srgbClr val="1E1C11"/>
                </a:solidFill>
                <a:ea typeface="ＭＳ Ｐゴシック" panose="020B0600070205080204" pitchFamily="34" charset="-128"/>
              </a:rPr>
              <a:t>Is the cloud headed toward the same path?</a:t>
            </a:r>
          </a:p>
          <a:p>
            <a:endParaRPr lang="en-US" dirty="0"/>
          </a:p>
          <a:p>
            <a:pPr eaLnBrk="1" hangingPunct="1"/>
            <a:r>
              <a:rPr lang="en-US" altLang="en-US" sz="2000" dirty="0">
                <a:solidFill>
                  <a:srgbClr val="1E1C11"/>
                </a:solidFill>
                <a:ea typeface="ＭＳ Ｐゴシック" panose="020B0600070205080204" pitchFamily="34" charset="-128"/>
              </a:rPr>
              <a:t>Conflict between tenants’ opposing goals</a:t>
            </a:r>
          </a:p>
          <a:p>
            <a:pPr lvl="1" eaLnBrk="1" hangingPunct="1"/>
            <a:r>
              <a:rPr lang="en-US" altLang="en-US" sz="2000" dirty="0">
                <a:solidFill>
                  <a:srgbClr val="1E1C11"/>
                </a:solidFill>
                <a:ea typeface="ＭＳ Ｐゴシック" panose="020B0600070205080204" pitchFamily="34" charset="-128"/>
              </a:rPr>
              <a:t>Tenants share a pool of resources and have opposing goals</a:t>
            </a:r>
          </a:p>
          <a:p>
            <a:pPr eaLnBrk="1" hangingPunct="1"/>
            <a:r>
              <a:rPr lang="en-US" altLang="en-US" sz="2000" dirty="0">
                <a:solidFill>
                  <a:srgbClr val="1E1C11"/>
                </a:solidFill>
                <a:ea typeface="ＭＳ Ｐゴシック" panose="020B0600070205080204" pitchFamily="34" charset="-128"/>
              </a:rPr>
              <a:t>How does multi-tenancy deal with conflict of interest?</a:t>
            </a:r>
          </a:p>
          <a:p>
            <a:pPr lvl="1" eaLnBrk="1" hangingPunct="1"/>
            <a:r>
              <a:rPr lang="en-US" altLang="en-US" sz="2000" dirty="0">
                <a:solidFill>
                  <a:srgbClr val="1E1C11"/>
                </a:solidFill>
                <a:ea typeface="ＭＳ Ｐゴシック" panose="020B0600070205080204" pitchFamily="34" charset="-128"/>
              </a:rPr>
              <a:t>Can tenants get along together and ‘play nicely’ ?</a:t>
            </a:r>
          </a:p>
          <a:p>
            <a:pPr lvl="1" eaLnBrk="1" hangingPunct="1"/>
            <a:r>
              <a:rPr lang="en-US" altLang="en-US" sz="2000" dirty="0">
                <a:solidFill>
                  <a:srgbClr val="1E1C11"/>
                </a:solidFill>
                <a:ea typeface="ＭＳ Ｐゴシック" panose="020B0600070205080204" pitchFamily="34" charset="-128"/>
              </a:rPr>
              <a:t>If they can’t, can we isolate them?</a:t>
            </a:r>
          </a:p>
          <a:p>
            <a:pPr eaLnBrk="1" hangingPunct="1"/>
            <a:r>
              <a:rPr lang="en-US" altLang="en-US" sz="2000" dirty="0">
                <a:solidFill>
                  <a:srgbClr val="1E1C11"/>
                </a:solidFill>
                <a:ea typeface="ＭＳ Ｐゴシック" panose="020B0600070205080204" pitchFamily="34" charset="-128"/>
              </a:rPr>
              <a:t>How to provide separation between tenants?</a:t>
            </a:r>
          </a:p>
          <a:p>
            <a:pPr eaLnBrk="1" hangingPunct="1"/>
            <a:endParaRPr lang="en-US" altLang="en-US" sz="2000" dirty="0">
              <a:solidFill>
                <a:srgbClr val="1E1C11"/>
              </a:solidFill>
              <a:ea typeface="ＭＳ Ｐゴシック" panose="020B0600070205080204" pitchFamily="34" charset="-128"/>
            </a:endParaRPr>
          </a:p>
          <a:p>
            <a:pPr eaLnBrk="1" hangingPunct="1"/>
            <a:r>
              <a:rPr lang="en-US" altLang="en-US" sz="2000" dirty="0">
                <a:solidFill>
                  <a:srgbClr val="1E1C11"/>
                </a:solidFill>
                <a:ea typeface="ＭＳ Ｐゴシック" panose="020B0600070205080204" pitchFamily="34" charset="-128"/>
              </a:rPr>
              <a:t>Cloud Computing brings new threats</a:t>
            </a:r>
          </a:p>
          <a:p>
            <a:pPr lvl="1" eaLnBrk="1" hangingPunct="1"/>
            <a:r>
              <a:rPr lang="en-US" altLang="en-US" sz="2000" dirty="0">
                <a:solidFill>
                  <a:srgbClr val="1E1C11"/>
                </a:solidFill>
                <a:ea typeface="ＭＳ Ｐゴシック" panose="020B0600070205080204" pitchFamily="34" charset="-128"/>
              </a:rPr>
              <a:t>Multiple independent users share the same physical infrastructure</a:t>
            </a:r>
          </a:p>
          <a:p>
            <a:pPr lvl="1" eaLnBrk="1" hangingPunct="1"/>
            <a:r>
              <a:rPr lang="en-US" altLang="en-US" sz="2000" dirty="0">
                <a:solidFill>
                  <a:srgbClr val="1E1C11"/>
                </a:solidFill>
                <a:ea typeface="ＭＳ Ｐゴシック" panose="020B0600070205080204" pitchFamily="34" charset="-128"/>
              </a:rPr>
              <a:t>Thus an attacker can legitimately be in the same physical machine as the target</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34</a:t>
            </a:fld>
            <a:endParaRPr lang="en-US" dirty="0"/>
          </a:p>
        </p:txBody>
      </p:sp>
    </p:spTree>
    <p:extLst>
      <p:ext uri="{BB962C8B-B14F-4D97-AF65-F5344CB8AC3E}">
        <p14:creationId xmlns:p14="http://schemas.microsoft.com/office/powerpoint/2010/main" val="341951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36</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37</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38</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39</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40</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41</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42</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43</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45</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46</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a:p>
            <a:endParaRPr lang="en-US" dirty="0"/>
          </a:p>
          <a:p>
            <a:r>
              <a:rPr lang="en-US" sz="1200" b="0" i="0" kern="1200" dirty="0">
                <a:solidFill>
                  <a:schemeClr val="tx1"/>
                </a:solidFill>
                <a:effectLst/>
                <a:latin typeface="+mn-lt"/>
                <a:ea typeface="+mn-ea"/>
                <a:cs typeface="+mn-cs"/>
              </a:rPr>
              <a:t>Measured service is a term that IT professionals apply to cloud computing. This is a reference to services where </a:t>
            </a:r>
            <a:r>
              <a:rPr lang="en-US" sz="1200" b="0" i="0" u="sng" kern="1200" dirty="0">
                <a:solidFill>
                  <a:schemeClr val="tx1"/>
                </a:solidFill>
                <a:effectLst/>
                <a:latin typeface="+mn-lt"/>
                <a:ea typeface="+mn-ea"/>
                <a:cs typeface="+mn-cs"/>
              </a:rPr>
              <a:t>the cloud</a:t>
            </a:r>
            <a:r>
              <a:rPr lang="en-US" sz="1200" b="0" i="0" kern="1200" dirty="0">
                <a:solidFill>
                  <a:schemeClr val="tx1"/>
                </a:solidFill>
                <a:effectLst/>
                <a:latin typeface="+mn-lt"/>
                <a:ea typeface="+mn-ea"/>
                <a:cs typeface="+mn-cs"/>
              </a:rPr>
              <a:t> provider measures or monitors the provision of services for various reasons, including billing, effective use of resources, or overall predictive planning.</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55</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56</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61</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62</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63</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Many sectors including healthcare, government, finance, retail and automobile  use the cloud for file sharing, web, mobile, HPC, CRM, ERP, data storage, analytics etc.</a:t>
            </a:r>
          </a:p>
          <a:p>
            <a:endParaRPr lang="en-US" alt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dirty="0"/>
              <a:t>Lot of sensitive information stored, processed and transferred on the cloud</a:t>
            </a:r>
          </a:p>
          <a:p>
            <a:endParaRPr lang="en-US" altLang="en-US" dirty="0"/>
          </a:p>
          <a:p>
            <a:r>
              <a:rPr lang="en-US" altLang="en-US" dirty="0"/>
              <a:t>Educational</a:t>
            </a:r>
            <a:r>
              <a:rPr lang="en-US" altLang="en-US" baseline="0" dirty="0"/>
              <a:t> records, IRB</a:t>
            </a:r>
          </a:p>
          <a:p>
            <a:r>
              <a:rPr lang="en-US" altLang="en-US" baseline="0" dirty="0"/>
              <a:t>IP, Health</a:t>
            </a:r>
          </a:p>
          <a:p>
            <a:r>
              <a:rPr lang="en-US" altLang="en-US" baseline="0" dirty="0"/>
              <a:t>Finance</a:t>
            </a:r>
          </a:p>
          <a:p>
            <a:r>
              <a:rPr lang="en-US" altLang="en-US" baseline="0" dirty="0"/>
              <a:t>Government</a:t>
            </a:r>
          </a:p>
          <a:p>
            <a:r>
              <a:rPr lang="en-US" altLang="en-US" baseline="0" dirty="0"/>
              <a:t>Games, Entertainment etc.</a:t>
            </a:r>
          </a:p>
          <a:p>
            <a:endParaRPr lang="en-US" alt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149075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65</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69</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70</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71</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72</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63533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252464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12</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a:p>
            <a:r>
              <a:rPr lang="en-US" dirty="0"/>
              <a:t> </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15</a:t>
            </a:fld>
            <a:endParaRPr lang="en-US" dirty="0"/>
          </a:p>
        </p:txBody>
      </p:sp>
    </p:spTree>
    <p:extLst>
      <p:ext uri="{BB962C8B-B14F-4D97-AF65-F5344CB8AC3E}">
        <p14:creationId xmlns:p14="http://schemas.microsoft.com/office/powerpoint/2010/main" val="130134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16</a:t>
            </a:fld>
            <a:endParaRPr lang="en-US"/>
          </a:p>
        </p:txBody>
      </p:sp>
    </p:spTree>
    <p:extLst>
      <p:ext uri="{BB962C8B-B14F-4D97-AF65-F5344CB8AC3E}">
        <p14:creationId xmlns:p14="http://schemas.microsoft.com/office/powerpoint/2010/main" val="383038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Cloud_computing_types.sv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3.jpe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0.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67.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40.png"/><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Segurança</a:t>
            </a:r>
            <a:r>
              <a:rPr lang="en-US" sz="3600" b="1" dirty="0">
                <a:latin typeface="Arial"/>
                <a:cs typeface="Arial"/>
              </a:rPr>
              <a:t> </a:t>
            </a:r>
            <a:r>
              <a:rPr lang="en-US" sz="3600" b="1" dirty="0" err="1">
                <a:latin typeface="Arial"/>
                <a:cs typeface="Arial"/>
              </a:rPr>
              <a:t>na</a:t>
            </a:r>
            <a:r>
              <a:rPr lang="en-US" sz="3600" b="1" dirty="0">
                <a:latin typeface="Arial"/>
                <a:cs typeface="Arial"/>
              </a:rPr>
              <a:t> IoT</a:t>
            </a:r>
            <a:br>
              <a:rPr lang="en-US" sz="3600" b="1" dirty="0">
                <a:latin typeface="Arial"/>
                <a:cs typeface="Arial"/>
              </a:rPr>
            </a:br>
            <a:br>
              <a:rPr lang="en-US" sz="3600" b="1" dirty="0">
                <a:latin typeface="Arial"/>
                <a:cs typeface="Arial"/>
              </a:rPr>
            </a:br>
            <a:r>
              <a:rPr lang="en-US" sz="2400" dirty="0"/>
              <a:t>O </a:t>
            </a:r>
            <a:r>
              <a:rPr lang="en-US" sz="2400" dirty="0" err="1"/>
              <a:t>caso</a:t>
            </a:r>
            <a:r>
              <a:rPr lang="en-US" sz="2400" dirty="0"/>
              <a:t> da </a:t>
            </a:r>
            <a:r>
              <a:rPr lang="en-US" sz="2400" dirty="0" err="1"/>
              <a:t>plataforma</a:t>
            </a:r>
            <a:r>
              <a:rPr lang="en-US" sz="2400" dirty="0"/>
              <a:t> SmartThings</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4DE6D4-A64D-2C4F-AB62-E106C014E424}"/>
              </a:ext>
            </a:extLst>
          </p:cNvPr>
          <p:cNvSpPr/>
          <p:nvPr/>
        </p:nvSpPr>
        <p:spPr>
          <a:xfrm>
            <a:off x="612648" y="5475704"/>
            <a:ext cx="7921752" cy="7873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Como </a:t>
            </a:r>
            <a:r>
              <a:rPr lang="en-US" sz="2400" dirty="0" err="1"/>
              <a:t>garantir</a:t>
            </a:r>
            <a:r>
              <a:rPr lang="en-US" sz="2400" dirty="0"/>
              <a:t> a </a:t>
            </a:r>
            <a:r>
              <a:rPr lang="en-US" sz="2400" dirty="0" err="1"/>
              <a:t>protecção</a:t>
            </a:r>
            <a:r>
              <a:rPr lang="en-US" sz="2400" dirty="0"/>
              <a:t> de dados </a:t>
            </a:r>
            <a:r>
              <a:rPr lang="en-US" sz="2400" i="1" dirty="0"/>
              <a:t>outsourced</a:t>
            </a:r>
            <a:r>
              <a:rPr lang="en-US" sz="2400" dirty="0"/>
              <a:t> para a cloud?</a:t>
            </a:r>
          </a:p>
        </p:txBody>
      </p:sp>
    </p:spTree>
    <p:extLst>
      <p:ext uri="{BB962C8B-B14F-4D97-AF65-F5344CB8AC3E}">
        <p14:creationId xmlns:p14="http://schemas.microsoft.com/office/powerpoint/2010/main" val="224092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Breve </a:t>
            </a:r>
            <a:r>
              <a:rPr lang="en-US" dirty="0" err="1"/>
              <a:t>anatomia</a:t>
            </a:r>
            <a:r>
              <a:rPr lang="en-US" dirty="0"/>
              <a:t> da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12</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err="1"/>
              <a:t>Arquitectura</a:t>
            </a:r>
            <a:r>
              <a:rPr lang="en-US" dirty="0"/>
              <a:t> </a:t>
            </a:r>
            <a:r>
              <a:rPr lang="en-US" dirty="0" err="1"/>
              <a:t>simplificada</a:t>
            </a:r>
            <a:r>
              <a:rPr lang="en-US" dirty="0"/>
              <a:t> de </a:t>
            </a:r>
            <a:r>
              <a:rPr lang="en-US" dirty="0" err="1"/>
              <a:t>uma</a:t>
            </a:r>
            <a:r>
              <a:rPr lang="en-US" dirty="0"/>
              <a:t> cloud</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13</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A </a:t>
            </a:r>
            <a:r>
              <a:rPr lang="en-US" dirty="0" err="1"/>
              <a:t>coluna</a:t>
            </a:r>
            <a:r>
              <a:rPr lang="en-US" dirty="0"/>
              <a:t> vertebral da cloud: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14</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deployment</a:t>
            </a:r>
          </a:p>
        </p:txBody>
      </p:sp>
      <p:pic>
        <p:nvPicPr>
          <p:cNvPr id="20482" name="Picture 2" descr="http://upload.wikimedia.org/wikipedia/commons/thumb/8/87/Cloud_computing_types.svg/395px-Cloud_computing_types.svg.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54"/>
          <a:stretch/>
        </p:blipFill>
        <p:spPr bwMode="auto">
          <a:xfrm>
            <a:off x="762000" y="1600201"/>
            <a:ext cx="7613134"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15</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service delivery</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7" y="2209800"/>
            <a:ext cx="6720233" cy="3832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381076"/>
            <a:ext cx="1589680" cy="1204488"/>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16</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err="1"/>
              <a:t>Modelos</a:t>
            </a:r>
            <a:r>
              <a:rPr lang="en-US" dirty="0"/>
              <a:t> de cloud service delivery</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17</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err="1"/>
              <a:t>Três</a:t>
            </a:r>
            <a:r>
              <a:rPr lang="en-US" dirty="0"/>
              <a:t> </a:t>
            </a:r>
            <a:r>
              <a:rPr lang="en-US" dirty="0" err="1"/>
              <a:t>modelos</a:t>
            </a:r>
            <a:r>
              <a:rPr lang="en-US" dirty="0"/>
              <a:t> </a:t>
            </a:r>
            <a:r>
              <a:rPr lang="en-US" dirty="0" err="1"/>
              <a:t>principais</a:t>
            </a:r>
            <a:r>
              <a:rPr lang="en-US" dirty="0"/>
              <a:t>: IaaS, PaaS, and SaaS</a:t>
            </a:r>
          </a:p>
          <a:p>
            <a:pPr lvl="1"/>
            <a:r>
              <a:rPr lang="en-US" sz="2000" dirty="0"/>
              <a:t>“You” – o </a:t>
            </a:r>
            <a:r>
              <a:rPr lang="en-US" sz="2000" dirty="0" err="1"/>
              <a:t>cliente</a:t>
            </a:r>
            <a:r>
              <a:rPr lang="en-US" sz="2000" dirty="0"/>
              <a:t> cloud; “</a:t>
            </a:r>
            <a:r>
              <a:rPr lang="en-US" sz="2000" dirty="0" err="1"/>
              <a:t>Infradapt</a:t>
            </a:r>
            <a:r>
              <a:rPr lang="en-US" sz="2000" dirty="0"/>
              <a:t>” – o </a:t>
            </a:r>
            <a:r>
              <a:rPr lang="en-US" sz="2000" dirty="0" err="1"/>
              <a:t>provedor</a:t>
            </a:r>
            <a:r>
              <a:rPr lang="en-US" sz="2000" dirty="0"/>
              <a:t> de </a:t>
            </a:r>
            <a:r>
              <a:rPr lang="en-US" sz="2000" dirty="0" err="1"/>
              <a:t>serviço</a:t>
            </a:r>
            <a:r>
              <a:rPr lang="en-US" sz="2000" dirty="0"/>
              <a:t> cloud</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Virtualização</a:t>
            </a:r>
            <a:r>
              <a:rPr lang="en-US" dirty="0"/>
              <a:t> </a:t>
            </a:r>
            <a:r>
              <a:rPr lang="en-US" dirty="0" err="1"/>
              <a:t>muito</a:t>
            </a:r>
            <a:r>
              <a:rPr lang="en-US" dirty="0"/>
              <a:t> </a:t>
            </a:r>
            <a:r>
              <a:rPr lang="en-US" dirty="0" err="1"/>
              <a:t>usada</a:t>
            </a:r>
            <a:r>
              <a:rPr lang="en-US" dirty="0"/>
              <a:t> </a:t>
            </a:r>
            <a:r>
              <a:rPr lang="en-US" dirty="0" err="1"/>
              <a:t>na</a:t>
            </a:r>
            <a:r>
              <a:rPr lang="en-US" dirty="0"/>
              <a:t> cloud</a:t>
            </a:r>
          </a:p>
        </p:txBody>
      </p:sp>
      <p:sp>
        <p:nvSpPr>
          <p:cNvPr id="3" name="Content Placeholder 2"/>
          <p:cNvSpPr>
            <a:spLocks noGrp="1"/>
          </p:cNvSpPr>
          <p:nvPr>
            <p:ph idx="1"/>
          </p:nvPr>
        </p:nvSpPr>
        <p:spPr>
          <a:xfrm>
            <a:off x="457200" y="1295401"/>
            <a:ext cx="8229600" cy="1828800"/>
          </a:xfrm>
        </p:spPr>
        <p:txBody>
          <a:bodyPr>
            <a:normAutofit/>
          </a:bodyPr>
          <a:lstStyle/>
          <a:p>
            <a:pPr marL="0" indent="0" algn="ctr">
              <a:buNone/>
            </a:pPr>
            <a:r>
              <a:rPr lang="en-US" dirty="0" err="1"/>
              <a:t>Permite</a:t>
            </a:r>
            <a:r>
              <a:rPr lang="en-US" dirty="0"/>
              <a:t> </a:t>
            </a:r>
            <a:r>
              <a:rPr lang="en-US" dirty="0" err="1"/>
              <a:t>particionar</a:t>
            </a:r>
            <a:r>
              <a:rPr lang="en-US" dirty="0"/>
              <a:t> </a:t>
            </a:r>
            <a:r>
              <a:rPr lang="en-US" dirty="0" err="1"/>
              <a:t>recursos</a:t>
            </a:r>
            <a:r>
              <a:rPr lang="en-US" dirty="0"/>
              <a:t> entre </a:t>
            </a:r>
            <a:r>
              <a:rPr lang="en-US" dirty="0" err="1"/>
              <a:t>utilizadores</a:t>
            </a:r>
            <a:r>
              <a:rPr lang="en-US" dirty="0"/>
              <a:t> / </a:t>
            </a:r>
            <a:r>
              <a:rPr lang="en-US" dirty="0" err="1"/>
              <a:t>aplicações</a:t>
            </a:r>
            <a:r>
              <a:rPr lang="en-US" dirty="0"/>
              <a:t>; </a:t>
            </a:r>
            <a:r>
              <a:rPr lang="en-US" dirty="0" err="1"/>
              <a:t>garante</a:t>
            </a:r>
            <a:r>
              <a:rPr lang="en-US" dirty="0"/>
              <a:t> </a:t>
            </a:r>
            <a:r>
              <a:rPr lang="en-US" b="1" dirty="0" err="1"/>
              <a:t>isolamento</a:t>
            </a:r>
            <a:endParaRPr lang="en-US" b="1"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18</a:t>
            </a:fld>
            <a:endParaRPr lang="en-US"/>
          </a:p>
        </p:txBody>
      </p:sp>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pic>
        <p:nvPicPr>
          <p:cNvPr id="7" name="Picture 6">
            <a:extLst>
              <a:ext uri="{FF2B5EF4-FFF2-40B4-BE49-F238E27FC236}">
                <a16:creationId xmlns:a16="http://schemas.microsoft.com/office/drawing/2014/main" id="{F353A0E4-914B-B24A-B112-7AE9B285BF90}"/>
              </a:ext>
            </a:extLst>
          </p:cNvPr>
          <p:cNvPicPr>
            <a:picLocks noChangeAspect="1"/>
          </p:cNvPicPr>
          <p:nvPr/>
        </p:nvPicPr>
        <p:blipFill>
          <a:blip r:embed="rId3"/>
          <a:stretch>
            <a:fillRect/>
          </a:stretch>
        </p:blipFill>
        <p:spPr>
          <a:xfrm>
            <a:off x="2273300" y="2514600"/>
            <a:ext cx="4889500" cy="3505200"/>
          </a:xfrm>
          <a:prstGeom prst="rect">
            <a:avLst/>
          </a:prstGeom>
        </p:spPr>
      </p:pic>
    </p:spTree>
    <p:extLst>
      <p:ext uri="{BB962C8B-B14F-4D97-AF65-F5344CB8AC3E}">
        <p14:creationId xmlns:p14="http://schemas.microsoft.com/office/powerpoint/2010/main" val="115833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com 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19</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O que </a:t>
            </a:r>
            <a:r>
              <a:rPr lang="en-US" dirty="0" err="1"/>
              <a:t>é</a:t>
            </a:r>
            <a:r>
              <a:rPr lang="en-US" dirty="0"/>
              <a:t> a cloud?</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a:p>
            <a:pPr marL="0" indent="0" algn="r">
              <a:buNone/>
            </a:pPr>
            <a:r>
              <a:rPr lang="en-US" dirty="0"/>
              <a:t>NIST</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29128" y="128016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203405" y="251587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Perda</a:t>
            </a:r>
            <a:r>
              <a:rPr lang="en-US" dirty="0"/>
              <a:t> de dados</a:t>
            </a:r>
          </a:p>
        </p:txBody>
      </p:sp>
      <p:sp>
        <p:nvSpPr>
          <p:cNvPr id="3" name="Content Placeholder 2"/>
          <p:cNvSpPr>
            <a:spLocks noGrp="1"/>
          </p:cNvSpPr>
          <p:nvPr>
            <p:ph idx="1"/>
          </p:nvPr>
        </p:nvSpPr>
        <p:spPr>
          <a:xfrm>
            <a:off x="457200" y="1295400"/>
            <a:ext cx="4800600" cy="4830763"/>
          </a:xfrm>
        </p:spPr>
        <p:txBody>
          <a:bodyPr/>
          <a:lstStyle/>
          <a:p>
            <a:pPr marL="0" indent="0">
              <a:buNone/>
            </a:pPr>
            <a:endParaRPr lang="en-US" sz="2400" dirty="0"/>
          </a:p>
          <a:p>
            <a:pPr marL="0" indent="0">
              <a:buNone/>
            </a:pPr>
            <a:r>
              <a:rPr lang="en-US" sz="2400" dirty="0"/>
              <a:t>"Regrettably,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21</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527A-9136-5447-9095-97EAA1EFA5FA}"/>
              </a:ext>
            </a:extLst>
          </p:cNvPr>
          <p:cNvSpPr>
            <a:spLocks noGrp="1"/>
          </p:cNvSpPr>
          <p:nvPr>
            <p:ph type="title"/>
          </p:nvPr>
        </p:nvSpPr>
        <p:spPr/>
        <p:txBody>
          <a:bodyPr>
            <a:normAutofit fontScale="90000"/>
          </a:bodyPr>
          <a:lstStyle/>
          <a:p>
            <a:r>
              <a:rPr lang="en-US" dirty="0" err="1"/>
              <a:t>Mais</a:t>
            </a:r>
            <a:r>
              <a:rPr lang="en-US" dirty="0"/>
              <a:t> </a:t>
            </a:r>
            <a:r>
              <a:rPr lang="en-US" dirty="0" err="1"/>
              <a:t>problemas</a:t>
            </a:r>
            <a:r>
              <a:rPr lang="en-US" dirty="0"/>
              <a:t> de </a:t>
            </a:r>
            <a:r>
              <a:rPr lang="en-US" dirty="0" err="1"/>
              <a:t>disponibilidade</a:t>
            </a:r>
            <a:r>
              <a:rPr lang="en-US" dirty="0"/>
              <a:t> de dados</a:t>
            </a:r>
          </a:p>
        </p:txBody>
      </p:sp>
      <p:sp>
        <p:nvSpPr>
          <p:cNvPr id="3" name="Date Placeholder 2">
            <a:extLst>
              <a:ext uri="{FF2B5EF4-FFF2-40B4-BE49-F238E27FC236}">
                <a16:creationId xmlns:a16="http://schemas.microsoft.com/office/drawing/2014/main" id="{C0247C54-45EE-6B4C-8D15-6799E5EFDEF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0206C7D-C848-9C42-BD37-FE88F94B19E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D1663834-5D0B-0146-B808-CB0932520B1C}"/>
              </a:ext>
            </a:extLst>
          </p:cNvPr>
          <p:cNvSpPr>
            <a:spLocks noGrp="1"/>
          </p:cNvSpPr>
          <p:nvPr>
            <p:ph type="sldNum" sz="quarter" idx="12"/>
          </p:nvPr>
        </p:nvSpPr>
        <p:spPr/>
        <p:txBody>
          <a:bodyPr/>
          <a:lstStyle/>
          <a:p>
            <a:fld id="{BAFC06C6-5388-EF48-9B75-F2C2BBFC0E68}" type="slidenum">
              <a:rPr lang="en-US" smtClean="0"/>
              <a:t>22</a:t>
            </a:fld>
            <a:endParaRPr lang="en-US" dirty="0"/>
          </a:p>
        </p:txBody>
      </p:sp>
      <p:sp>
        <p:nvSpPr>
          <p:cNvPr id="6" name="Content Placeholder 5">
            <a:extLst>
              <a:ext uri="{FF2B5EF4-FFF2-40B4-BE49-F238E27FC236}">
                <a16:creationId xmlns:a16="http://schemas.microsoft.com/office/drawing/2014/main" id="{B94FE126-70CB-694C-A9FD-A29E85384134}"/>
              </a:ext>
            </a:extLst>
          </p:cNvPr>
          <p:cNvSpPr>
            <a:spLocks noGrp="1"/>
          </p:cNvSpPr>
          <p:nvPr>
            <p:ph sz="quarter" idx="1"/>
          </p:nvPr>
        </p:nvSpPr>
        <p:spPr/>
        <p:txBody>
          <a:bodyPr/>
          <a:lstStyle/>
          <a:p>
            <a:pPr lvl="3"/>
            <a:endParaRPr lang="en-US" dirty="0"/>
          </a:p>
          <a:p>
            <a:r>
              <a:rPr lang="en-US" dirty="0"/>
              <a:t>O que </a:t>
            </a:r>
            <a:r>
              <a:rPr lang="en-US" dirty="0" err="1"/>
              <a:t>acontece</a:t>
            </a:r>
            <a:r>
              <a:rPr lang="en-US" dirty="0"/>
              <a:t> se a cloud for </a:t>
            </a:r>
            <a:r>
              <a:rPr lang="en-US" dirty="0" err="1"/>
              <a:t>alvo</a:t>
            </a:r>
            <a:r>
              <a:rPr lang="en-US" dirty="0"/>
              <a:t> de um </a:t>
            </a:r>
            <a:r>
              <a:rPr lang="en-US" dirty="0" err="1"/>
              <a:t>ataque</a:t>
            </a:r>
            <a:r>
              <a:rPr lang="en-US" dirty="0"/>
              <a:t> de DDoS?</a:t>
            </a:r>
          </a:p>
          <a:p>
            <a:endParaRPr lang="en-US" dirty="0"/>
          </a:p>
          <a:p>
            <a:r>
              <a:rPr lang="en-US" dirty="0"/>
              <a:t>O que </a:t>
            </a:r>
            <a:r>
              <a:rPr lang="en-US" dirty="0" err="1"/>
              <a:t>acontece</a:t>
            </a:r>
            <a:r>
              <a:rPr lang="en-US" dirty="0"/>
              <a:t> </a:t>
            </a:r>
            <a:r>
              <a:rPr lang="en-US" dirty="0" err="1"/>
              <a:t>aos</a:t>
            </a:r>
            <a:r>
              <a:rPr lang="en-US" dirty="0"/>
              <a:t> meus dados se o cloud provider </a:t>
            </a:r>
            <a:r>
              <a:rPr lang="en-US" dirty="0" err="1"/>
              <a:t>vai</a:t>
            </a:r>
            <a:r>
              <a:rPr lang="en-US" dirty="0"/>
              <a:t> </a:t>
            </a:r>
            <a:r>
              <a:rPr lang="en-US" dirty="0" err="1"/>
              <a:t>à</a:t>
            </a:r>
            <a:r>
              <a:rPr lang="en-US" dirty="0"/>
              <a:t> </a:t>
            </a:r>
            <a:r>
              <a:rPr lang="en-US" dirty="0" err="1"/>
              <a:t>falência</a:t>
            </a:r>
            <a:r>
              <a:rPr lang="en-US" dirty="0"/>
              <a:t>?</a:t>
            </a:r>
          </a:p>
          <a:p>
            <a:endParaRPr lang="en-US" dirty="0"/>
          </a:p>
          <a:p>
            <a:r>
              <a:rPr lang="en-US" dirty="0" err="1"/>
              <a:t>Será</a:t>
            </a:r>
            <a:r>
              <a:rPr lang="en-US" dirty="0"/>
              <a:t> que a cloud </a:t>
            </a:r>
            <a:r>
              <a:rPr lang="en-US" dirty="0" err="1"/>
              <a:t>consegue</a:t>
            </a:r>
            <a:r>
              <a:rPr lang="en-US" dirty="0"/>
              <a:t> </a:t>
            </a:r>
            <a:r>
              <a:rPr lang="en-US" dirty="0" err="1"/>
              <a:t>crescer</a:t>
            </a:r>
            <a:r>
              <a:rPr lang="en-US" dirty="0"/>
              <a:t> a </a:t>
            </a:r>
            <a:r>
              <a:rPr lang="en-US" dirty="0" err="1"/>
              <a:t>uma</a:t>
            </a:r>
            <a:r>
              <a:rPr lang="en-US" dirty="0"/>
              <a:t> </a:t>
            </a:r>
            <a:r>
              <a:rPr lang="en-US" dirty="0" err="1"/>
              <a:t>escala</a:t>
            </a:r>
            <a:r>
              <a:rPr lang="en-US" dirty="0"/>
              <a:t> </a:t>
            </a:r>
            <a:r>
              <a:rPr lang="en-US" dirty="0" err="1"/>
              <a:t>suficientemente</a:t>
            </a:r>
            <a:r>
              <a:rPr lang="en-US" dirty="0"/>
              <a:t> </a:t>
            </a:r>
            <a:r>
              <a:rPr lang="en-US" dirty="0" err="1"/>
              <a:t>grande</a:t>
            </a:r>
            <a:r>
              <a:rPr lang="en-US" dirty="0"/>
              <a:t>?</a:t>
            </a:r>
          </a:p>
        </p:txBody>
      </p:sp>
    </p:spTree>
    <p:extLst>
      <p:ext uri="{BB962C8B-B14F-4D97-AF65-F5344CB8AC3E}">
        <p14:creationId xmlns:p14="http://schemas.microsoft.com/office/powerpoint/2010/main" val="320041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A88A-0C49-D147-95B2-17432B7DFCD6}"/>
              </a:ext>
            </a:extLst>
          </p:cNvPr>
          <p:cNvSpPr>
            <a:spLocks noGrp="1"/>
          </p:cNvSpPr>
          <p:nvPr>
            <p:ph type="title"/>
          </p:nvPr>
        </p:nvSpPr>
        <p:spPr/>
        <p:txBody>
          <a:bodyPr/>
          <a:lstStyle/>
          <a:p>
            <a:r>
              <a:rPr lang="en-US" dirty="0" err="1"/>
              <a:t>Confidencialidade</a:t>
            </a:r>
            <a:r>
              <a:rPr lang="en-US" dirty="0"/>
              <a:t> e </a:t>
            </a:r>
            <a:r>
              <a:rPr lang="en-US" dirty="0" err="1"/>
              <a:t>integridade</a:t>
            </a:r>
            <a:r>
              <a:rPr lang="en-US" dirty="0"/>
              <a:t> dos dados</a:t>
            </a:r>
          </a:p>
        </p:txBody>
      </p:sp>
      <p:sp>
        <p:nvSpPr>
          <p:cNvPr id="3" name="Date Placeholder 2">
            <a:extLst>
              <a:ext uri="{FF2B5EF4-FFF2-40B4-BE49-F238E27FC236}">
                <a16:creationId xmlns:a16="http://schemas.microsoft.com/office/drawing/2014/main" id="{2E3DD233-0947-3F43-9C87-DCF2F678875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2746870-9D69-5E48-B991-582E325FE1E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4BD487-B8D6-C646-A8EB-65A7BF796261}"/>
              </a:ext>
            </a:extLst>
          </p:cNvPr>
          <p:cNvSpPr>
            <a:spLocks noGrp="1"/>
          </p:cNvSpPr>
          <p:nvPr>
            <p:ph type="sldNum" sz="quarter" idx="12"/>
          </p:nvPr>
        </p:nvSpPr>
        <p:spPr/>
        <p:txBody>
          <a:bodyPr/>
          <a:lstStyle/>
          <a:p>
            <a:fld id="{BAFC06C6-5388-EF48-9B75-F2C2BBFC0E68}" type="slidenum">
              <a:rPr lang="en-US" smtClean="0"/>
              <a:t>23</a:t>
            </a:fld>
            <a:endParaRPr lang="en-US" dirty="0"/>
          </a:p>
        </p:txBody>
      </p:sp>
      <p:sp>
        <p:nvSpPr>
          <p:cNvPr id="6" name="Content Placeholder 5">
            <a:extLst>
              <a:ext uri="{FF2B5EF4-FFF2-40B4-BE49-F238E27FC236}">
                <a16:creationId xmlns:a16="http://schemas.microsoft.com/office/drawing/2014/main" id="{09E9A7BF-AAF3-D446-BB20-9400348C8574}"/>
              </a:ext>
            </a:extLst>
          </p:cNvPr>
          <p:cNvSpPr>
            <a:spLocks noGrp="1"/>
          </p:cNvSpPr>
          <p:nvPr>
            <p:ph sz="quarter" idx="1"/>
          </p:nvPr>
        </p:nvSpPr>
        <p:spPr/>
        <p:txBody>
          <a:bodyPr/>
          <a:lstStyle/>
          <a:p>
            <a:r>
              <a:rPr lang="en-US" b="1" dirty="0" err="1"/>
              <a:t>Confidencialidade</a:t>
            </a:r>
            <a:endParaRPr lang="en-US" b="1" dirty="0"/>
          </a:p>
          <a:p>
            <a:pPr lvl="1"/>
            <a:r>
              <a:rPr lang="en-US" dirty="0" err="1"/>
              <a:t>Receio</a:t>
            </a:r>
            <a:r>
              <a:rPr lang="en-US" dirty="0"/>
              <a:t> de </a:t>
            </a:r>
            <a:r>
              <a:rPr lang="en-US" dirty="0" err="1"/>
              <a:t>perda</a:t>
            </a:r>
            <a:r>
              <a:rPr lang="en-US" dirty="0"/>
              <a:t> de </a:t>
            </a:r>
            <a:r>
              <a:rPr lang="en-US" dirty="0" err="1"/>
              <a:t>controlo</a:t>
            </a:r>
            <a:r>
              <a:rPr lang="en-US" dirty="0"/>
              <a:t> </a:t>
            </a:r>
            <a:r>
              <a:rPr lang="en-US" dirty="0" err="1"/>
              <a:t>sobre</a:t>
            </a:r>
            <a:r>
              <a:rPr lang="en-US" dirty="0"/>
              <a:t> </a:t>
            </a:r>
            <a:r>
              <a:rPr lang="en-US" dirty="0" err="1"/>
              <a:t>os</a:t>
            </a:r>
            <a:r>
              <a:rPr lang="en-US" dirty="0"/>
              <a:t> dados:</a:t>
            </a:r>
          </a:p>
          <a:p>
            <a:pPr lvl="2"/>
            <a:r>
              <a:rPr lang="en-US" dirty="0" err="1"/>
              <a:t>Será</a:t>
            </a:r>
            <a:r>
              <a:rPr lang="en-US" dirty="0"/>
              <a:t> que </a:t>
            </a:r>
            <a:r>
              <a:rPr lang="en-US" dirty="0" err="1"/>
              <a:t>os</a:t>
            </a:r>
            <a:r>
              <a:rPr lang="en-US" dirty="0"/>
              <a:t> dados </a:t>
            </a:r>
            <a:r>
              <a:rPr lang="en-US" dirty="0" err="1"/>
              <a:t>irão</a:t>
            </a:r>
            <a:r>
              <a:rPr lang="en-US" dirty="0"/>
              <a:t> </a:t>
            </a:r>
            <a:r>
              <a:rPr lang="en-US" dirty="0" err="1"/>
              <a:t>permanecer</a:t>
            </a:r>
            <a:r>
              <a:rPr lang="en-US" dirty="0"/>
              <a:t> </a:t>
            </a:r>
            <a:r>
              <a:rPr lang="en-US" dirty="0" err="1"/>
              <a:t>confidenciais</a:t>
            </a:r>
            <a:r>
              <a:rPr lang="en-US" dirty="0"/>
              <a:t>?</a:t>
            </a:r>
          </a:p>
          <a:p>
            <a:pPr lvl="2"/>
            <a:r>
              <a:rPr lang="en-US" dirty="0" err="1"/>
              <a:t>Será</a:t>
            </a:r>
            <a:r>
              <a:rPr lang="en-US" dirty="0"/>
              <a:t> que </a:t>
            </a:r>
            <a:r>
              <a:rPr lang="en-US" dirty="0" err="1"/>
              <a:t>ataques</a:t>
            </a:r>
            <a:r>
              <a:rPr lang="en-US" dirty="0"/>
              <a:t> </a:t>
            </a:r>
            <a:r>
              <a:rPr lang="en-US" dirty="0" err="1"/>
              <a:t>à</a:t>
            </a:r>
            <a:r>
              <a:rPr lang="en-US" dirty="0"/>
              <a:t> cloud </a:t>
            </a:r>
            <a:r>
              <a:rPr lang="en-US" dirty="0" err="1"/>
              <a:t>irão</a:t>
            </a:r>
            <a:r>
              <a:rPr lang="en-US" dirty="0"/>
              <a:t> </a:t>
            </a:r>
            <a:r>
              <a:rPr lang="en-US" dirty="0" err="1"/>
              <a:t>resultar</a:t>
            </a:r>
            <a:r>
              <a:rPr lang="en-US" dirty="0"/>
              <a:t> </a:t>
            </a:r>
            <a:r>
              <a:rPr lang="en-US" dirty="0" err="1"/>
              <a:t>em</a:t>
            </a:r>
            <a:r>
              <a:rPr lang="en-US" dirty="0"/>
              <a:t> </a:t>
            </a:r>
            <a:r>
              <a:rPr lang="en-US" dirty="0" err="1"/>
              <a:t>fugas</a:t>
            </a:r>
            <a:r>
              <a:rPr lang="en-US" dirty="0"/>
              <a:t> de dados?</a:t>
            </a:r>
          </a:p>
          <a:p>
            <a:pPr lvl="1"/>
            <a:r>
              <a:rPr lang="en-US" dirty="0"/>
              <a:t>O cloud provider </a:t>
            </a:r>
            <a:r>
              <a:rPr lang="en-US" dirty="0" err="1"/>
              <a:t>é</a:t>
            </a:r>
            <a:r>
              <a:rPr lang="en-US" dirty="0"/>
              <a:t> </a:t>
            </a:r>
            <a:r>
              <a:rPr lang="en-US" dirty="0" err="1"/>
              <a:t>honesto</a:t>
            </a:r>
            <a:r>
              <a:rPr lang="en-US" dirty="0"/>
              <a:t> e </a:t>
            </a:r>
            <a:r>
              <a:rPr lang="en-US" dirty="0" err="1"/>
              <a:t>não</a:t>
            </a:r>
            <a:r>
              <a:rPr lang="en-US" dirty="0"/>
              <a:t> </a:t>
            </a:r>
            <a:r>
              <a:rPr lang="en-US" dirty="0" err="1"/>
              <a:t>vai</a:t>
            </a:r>
            <a:r>
              <a:rPr lang="en-US" dirty="0"/>
              <a:t> </a:t>
            </a:r>
            <a:r>
              <a:rPr lang="en-US" dirty="0" err="1"/>
              <a:t>espreitar</a:t>
            </a:r>
            <a:r>
              <a:rPr lang="en-US" dirty="0"/>
              <a:t> </a:t>
            </a:r>
            <a:r>
              <a:rPr lang="en-US" dirty="0" err="1"/>
              <a:t>os</a:t>
            </a:r>
            <a:r>
              <a:rPr lang="en-US" dirty="0"/>
              <a:t> dados?</a:t>
            </a:r>
          </a:p>
          <a:p>
            <a:pPr lvl="1"/>
            <a:endParaRPr lang="en-US" dirty="0"/>
          </a:p>
          <a:p>
            <a:r>
              <a:rPr lang="en-US" b="1" dirty="0" err="1"/>
              <a:t>Integridade</a:t>
            </a:r>
            <a:endParaRPr lang="en-US" b="1" dirty="0"/>
          </a:p>
          <a:p>
            <a:pPr lvl="1"/>
            <a:r>
              <a:rPr lang="en-US" dirty="0"/>
              <a:t>Como </a:t>
            </a:r>
            <a:r>
              <a:rPr lang="en-US" dirty="0" err="1"/>
              <a:t>é</a:t>
            </a:r>
            <a:r>
              <a:rPr lang="en-US" dirty="0"/>
              <a:t> que </a:t>
            </a:r>
            <a:r>
              <a:rPr lang="en-US" dirty="0" err="1"/>
              <a:t>eu</a:t>
            </a:r>
            <a:r>
              <a:rPr lang="en-US" dirty="0"/>
              <a:t> </a:t>
            </a:r>
            <a:r>
              <a:rPr lang="en-US" dirty="0" err="1"/>
              <a:t>sei</a:t>
            </a:r>
            <a:r>
              <a:rPr lang="en-US" dirty="0"/>
              <a:t> que o cloud provider </a:t>
            </a:r>
            <a:r>
              <a:rPr lang="en-US" dirty="0" err="1"/>
              <a:t>está</a:t>
            </a:r>
            <a:r>
              <a:rPr lang="en-US" dirty="0"/>
              <a:t> a </a:t>
            </a:r>
            <a:r>
              <a:rPr lang="en-US" dirty="0" err="1"/>
              <a:t>computar</a:t>
            </a:r>
            <a:r>
              <a:rPr lang="en-US" dirty="0"/>
              <a:t> </a:t>
            </a:r>
            <a:r>
              <a:rPr lang="en-US" dirty="0" err="1"/>
              <a:t>os</a:t>
            </a:r>
            <a:r>
              <a:rPr lang="en-US" dirty="0"/>
              <a:t> dados </a:t>
            </a:r>
            <a:r>
              <a:rPr lang="en-US" dirty="0" err="1"/>
              <a:t>correctamente</a:t>
            </a:r>
            <a:r>
              <a:rPr lang="en-US" dirty="0"/>
              <a:t>?</a:t>
            </a:r>
          </a:p>
          <a:p>
            <a:pPr lvl="1"/>
            <a:r>
              <a:rPr lang="en-US" dirty="0"/>
              <a:t>Como </a:t>
            </a:r>
            <a:r>
              <a:rPr lang="en-US" dirty="0" err="1"/>
              <a:t>garantir</a:t>
            </a:r>
            <a:r>
              <a:rPr lang="en-US" dirty="0"/>
              <a:t> que o cloud provider </a:t>
            </a:r>
            <a:r>
              <a:rPr lang="en-US" dirty="0" err="1"/>
              <a:t>guardou</a:t>
            </a:r>
            <a:r>
              <a:rPr lang="en-US" dirty="0"/>
              <a:t> </a:t>
            </a:r>
            <a:r>
              <a:rPr lang="en-US" dirty="0" err="1"/>
              <a:t>efectivamente</a:t>
            </a:r>
            <a:r>
              <a:rPr lang="en-US" dirty="0"/>
              <a:t> </a:t>
            </a:r>
            <a:r>
              <a:rPr lang="en-US" dirty="0" err="1"/>
              <a:t>os</a:t>
            </a:r>
            <a:r>
              <a:rPr lang="en-US" dirty="0"/>
              <a:t> meus dados </a:t>
            </a:r>
            <a:r>
              <a:rPr lang="en-US" dirty="0" err="1"/>
              <a:t>sem</a:t>
            </a:r>
            <a:r>
              <a:rPr lang="en-US" dirty="0"/>
              <a:t> </a:t>
            </a:r>
            <a:r>
              <a:rPr lang="en-US" dirty="0" err="1"/>
              <a:t>os</a:t>
            </a:r>
            <a:r>
              <a:rPr lang="en-US" dirty="0"/>
              <a:t> </a:t>
            </a:r>
            <a:r>
              <a:rPr lang="en-US" dirty="0" err="1"/>
              <a:t>corromper</a:t>
            </a:r>
            <a:r>
              <a:rPr lang="en-US" dirty="0"/>
              <a:t>?</a:t>
            </a:r>
          </a:p>
        </p:txBody>
      </p:sp>
    </p:spTree>
    <p:extLst>
      <p:ext uri="{BB962C8B-B14F-4D97-AF65-F5344CB8AC3E}">
        <p14:creationId xmlns:p14="http://schemas.microsoft.com/office/powerpoint/2010/main" val="385127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4343400" cy="4830763"/>
          </a:xfrm>
        </p:spPr>
        <p:txBody>
          <a:bodyPr/>
          <a:lstStyle/>
          <a:p>
            <a:pPr marL="0" indent="0">
              <a:buNone/>
            </a:pPr>
            <a:r>
              <a:rPr lang="en-US" dirty="0" err="1"/>
              <a:t>Ainda</a:t>
            </a:r>
            <a:r>
              <a:rPr lang="en-US" dirty="0"/>
              <a:t> que </a:t>
            </a:r>
            <a:r>
              <a:rPr lang="en-US" dirty="0" err="1"/>
              <a:t>os</a:t>
            </a:r>
            <a:r>
              <a:rPr lang="en-US" dirty="0"/>
              <a:t> dados </a:t>
            </a:r>
            <a:r>
              <a:rPr lang="en-US" dirty="0" err="1"/>
              <a:t>tenham</a:t>
            </a:r>
            <a:r>
              <a:rPr lang="en-US" dirty="0"/>
              <a:t> </a:t>
            </a:r>
            <a:r>
              <a:rPr lang="en-US" dirty="0" err="1"/>
              <a:t>sido</a:t>
            </a:r>
            <a:r>
              <a:rPr lang="en-US" dirty="0"/>
              <a:t> </a:t>
            </a:r>
            <a:r>
              <a:rPr lang="en-US" dirty="0" err="1"/>
              <a:t>correctamente</a:t>
            </a:r>
            <a:r>
              <a:rPr lang="en-US" dirty="0"/>
              <a:t> </a:t>
            </a:r>
            <a:r>
              <a:rPr lang="en-US" dirty="0" err="1"/>
              <a:t>tratados</a:t>
            </a:r>
            <a:r>
              <a:rPr lang="en-US" dirty="0"/>
              <a:t> e / </a:t>
            </a:r>
            <a:r>
              <a:rPr lang="en-US" dirty="0" err="1"/>
              <a:t>ou</a:t>
            </a:r>
            <a:r>
              <a:rPr lang="en-US" dirty="0"/>
              <a:t> </a:t>
            </a:r>
            <a:r>
              <a:rPr lang="en-US" dirty="0" err="1"/>
              <a:t>apagados</a:t>
            </a:r>
            <a:r>
              <a:rPr lang="en-US" dirty="0"/>
              <a:t>, </a:t>
            </a:r>
            <a:r>
              <a:rPr lang="en-US" i="1" dirty="0"/>
              <a:t>snapshots</a:t>
            </a:r>
            <a:r>
              <a:rPr lang="en-US" dirty="0"/>
              <a:t> </a:t>
            </a:r>
            <a:r>
              <a:rPr lang="en-US" dirty="0" err="1"/>
              <a:t>podem</a:t>
            </a:r>
            <a:r>
              <a:rPr lang="en-US" dirty="0"/>
              <a:t> </a:t>
            </a:r>
            <a:r>
              <a:rPr lang="en-US" dirty="0" err="1"/>
              <a:t>manter</a:t>
            </a:r>
            <a:r>
              <a:rPr lang="en-US" dirty="0"/>
              <a:t> </a:t>
            </a:r>
            <a:r>
              <a:rPr lang="en-US" dirty="0" err="1"/>
              <a:t>cópias</a:t>
            </a:r>
            <a:r>
              <a:rPr lang="en-US" dirty="0"/>
              <a:t> </a:t>
            </a:r>
            <a:r>
              <a:rPr lang="en-US" dirty="0" err="1"/>
              <a:t>antigas</a:t>
            </a:r>
            <a:r>
              <a:rPr lang="en-US" dirty="0"/>
              <a:t> da </a:t>
            </a:r>
            <a:r>
              <a:rPr lang="en-US" dirty="0" err="1"/>
              <a:t>memória</a:t>
            </a:r>
            <a:r>
              <a:rPr lang="en-US" dirty="0"/>
              <a:t> e / </a:t>
            </a:r>
            <a:r>
              <a:rPr lang="en-US" dirty="0" err="1"/>
              <a:t>ou</a:t>
            </a:r>
            <a:r>
              <a:rPr lang="en-US" dirty="0"/>
              <a:t> disco da VM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24</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1" y="1372480"/>
            <a:ext cx="3886200" cy="28947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428625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
        <p:nvSpPr>
          <p:cNvPr id="10" name="Title 9">
            <a:extLst>
              <a:ext uri="{FF2B5EF4-FFF2-40B4-BE49-F238E27FC236}">
                <a16:creationId xmlns:a16="http://schemas.microsoft.com/office/drawing/2014/main" id="{33191E4C-75EC-F64C-AE83-3350BDBF7D64}"/>
              </a:ext>
            </a:extLst>
          </p:cNvPr>
          <p:cNvSpPr>
            <a:spLocks noGrp="1"/>
          </p:cNvSpPr>
          <p:nvPr>
            <p:ph type="title"/>
          </p:nvPr>
        </p:nvSpPr>
        <p:spPr/>
        <p:txBody>
          <a:bodyPr/>
          <a:lstStyle/>
          <a:p>
            <a:r>
              <a:rPr lang="en-US" dirty="0"/>
              <a:t>Tempo de </a:t>
            </a:r>
            <a:r>
              <a:rPr lang="en-US" dirty="0" err="1"/>
              <a:t>vida</a:t>
            </a:r>
            <a:r>
              <a:rPr lang="en-US" dirty="0"/>
              <a:t> dos dados</a:t>
            </a:r>
          </a:p>
        </p:txBody>
      </p:sp>
    </p:spTree>
    <p:extLst>
      <p:ext uri="{BB962C8B-B14F-4D97-AF65-F5344CB8AC3E}">
        <p14:creationId xmlns:p14="http://schemas.microsoft.com/office/powerpoint/2010/main" val="9784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Perímetro</a:t>
            </a:r>
            <a:r>
              <a:rPr lang="en-US" dirty="0"/>
              <a:t> de </a:t>
            </a:r>
            <a:r>
              <a:rPr lang="en-US" dirty="0" err="1"/>
              <a:t>segurança</a:t>
            </a:r>
            <a:endParaRPr lang="en-US" dirty="0"/>
          </a:p>
        </p:txBody>
      </p:sp>
      <p:sp>
        <p:nvSpPr>
          <p:cNvPr id="3" name="Content Placeholder 2"/>
          <p:cNvSpPr>
            <a:spLocks noGrp="1"/>
          </p:cNvSpPr>
          <p:nvPr>
            <p:ph idx="1"/>
          </p:nvPr>
        </p:nvSpPr>
        <p:spPr>
          <a:xfrm>
            <a:off x="457200" y="1295401"/>
            <a:ext cx="8153400" cy="1905000"/>
          </a:xfrm>
        </p:spPr>
        <p:txBody>
          <a:bodyPr>
            <a:normAutofit/>
          </a:bodyPr>
          <a:lstStyle/>
          <a:p>
            <a:pPr lvl="3"/>
            <a:endParaRPr lang="en-US" dirty="0"/>
          </a:p>
          <a:p>
            <a:r>
              <a:rPr lang="en-US" dirty="0" err="1"/>
              <a:t>Pouco</a:t>
            </a:r>
            <a:r>
              <a:rPr lang="en-US" dirty="0"/>
              <a:t> </a:t>
            </a:r>
            <a:r>
              <a:rPr lang="en-US" dirty="0" err="1"/>
              <a:t>controlo</a:t>
            </a:r>
            <a:r>
              <a:rPr lang="en-US" dirty="0"/>
              <a:t> </a:t>
            </a:r>
            <a:r>
              <a:rPr lang="en-US" dirty="0" err="1"/>
              <a:t>sobre</a:t>
            </a:r>
            <a:r>
              <a:rPr lang="en-US" dirty="0"/>
              <a:t> a </a:t>
            </a:r>
            <a:r>
              <a:rPr lang="en-US" dirty="0" err="1"/>
              <a:t>localização</a:t>
            </a:r>
            <a:r>
              <a:rPr lang="en-US" dirty="0"/>
              <a:t> </a:t>
            </a:r>
            <a:r>
              <a:rPr lang="en-US" dirty="0" err="1"/>
              <a:t>física</a:t>
            </a:r>
            <a:r>
              <a:rPr lang="en-US" dirty="0"/>
              <a:t> </a:t>
            </a:r>
            <a:r>
              <a:rPr lang="en-US" dirty="0" err="1"/>
              <a:t>ou</a:t>
            </a:r>
            <a:r>
              <a:rPr lang="en-US" dirty="0"/>
              <a:t> </a:t>
            </a:r>
            <a:r>
              <a:rPr lang="en-US" dirty="0" err="1"/>
              <a:t>na</a:t>
            </a:r>
            <a:r>
              <a:rPr lang="en-US" dirty="0"/>
              <a:t> </a:t>
            </a:r>
            <a:r>
              <a:rPr lang="en-US" dirty="0" err="1"/>
              <a:t>rede</a:t>
            </a:r>
            <a:r>
              <a:rPr lang="en-US" dirty="0"/>
              <a:t> de </a:t>
            </a:r>
            <a:r>
              <a:rPr lang="en-US" dirty="0" err="1"/>
              <a:t>instâncias</a:t>
            </a:r>
            <a:r>
              <a:rPr lang="en-US" dirty="0"/>
              <a:t> de VMs </a:t>
            </a:r>
            <a:r>
              <a:rPr lang="en-US" dirty="0" err="1"/>
              <a:t>na</a:t>
            </a:r>
            <a:r>
              <a:rPr lang="en-US" dirty="0"/>
              <a:t> cloud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25</a:t>
            </a:fld>
            <a:endParaRPr lang="en-US"/>
          </a:p>
        </p:txBody>
      </p:sp>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pic>
        <p:nvPicPr>
          <p:cNvPr id="5" name="Picture 4">
            <a:extLst>
              <a:ext uri="{FF2B5EF4-FFF2-40B4-BE49-F238E27FC236}">
                <a16:creationId xmlns:a16="http://schemas.microsoft.com/office/drawing/2014/main" id="{B603A5D1-F1B3-AB4F-91D7-E50CDE002B33}"/>
              </a:ext>
            </a:extLst>
          </p:cNvPr>
          <p:cNvPicPr>
            <a:picLocks noChangeAspect="1"/>
          </p:cNvPicPr>
          <p:nvPr/>
        </p:nvPicPr>
        <p:blipFill>
          <a:blip r:embed="rId2"/>
          <a:stretch>
            <a:fillRect/>
          </a:stretch>
        </p:blipFill>
        <p:spPr>
          <a:xfrm>
            <a:off x="2551049" y="3323549"/>
            <a:ext cx="4306951" cy="2696039"/>
          </a:xfrm>
          <a:prstGeom prst="rect">
            <a:avLst/>
          </a:prstGeom>
        </p:spPr>
      </p:pic>
      <p:sp>
        <p:nvSpPr>
          <p:cNvPr id="7" name="Date Placeholder 6">
            <a:extLst>
              <a:ext uri="{FF2B5EF4-FFF2-40B4-BE49-F238E27FC236}">
                <a16:creationId xmlns:a16="http://schemas.microsoft.com/office/drawing/2014/main" id="{861C8A35-F71E-EC45-ABFF-3083375A3CDD}"/>
              </a:ext>
            </a:extLst>
          </p:cNvPr>
          <p:cNvSpPr>
            <a:spLocks noGrp="1"/>
          </p:cNvSpPr>
          <p:nvPr>
            <p:ph type="dt" sz="half" idx="10"/>
          </p:nvPr>
        </p:nvSpPr>
        <p:spPr/>
        <p:txBody>
          <a:bodyPr/>
          <a:lstStyle/>
          <a:p>
            <a:r>
              <a:rPr lang="en-US"/>
              <a:t>2019</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Conformidade</a:t>
            </a:r>
            <a:r>
              <a:rPr lang="en-US" dirty="0"/>
              <a:t> </a:t>
            </a:r>
            <a:r>
              <a:rPr lang="en-US" dirty="0" err="1"/>
              <a:t>regulatória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26</a:t>
            </a:fld>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
        <p:nvSpPr>
          <p:cNvPr id="10" name="TextBox 9">
            <a:extLst>
              <a:ext uri="{FF2B5EF4-FFF2-40B4-BE49-F238E27FC236}">
                <a16:creationId xmlns:a16="http://schemas.microsoft.com/office/drawing/2014/main" id="{F0EAC7A9-F916-0347-8339-A029F61AEC30}"/>
              </a:ext>
            </a:extLst>
          </p:cNvPr>
          <p:cNvSpPr txBox="1"/>
          <p:nvPr/>
        </p:nvSpPr>
        <p:spPr>
          <a:xfrm>
            <a:off x="726392" y="5868698"/>
            <a:ext cx="7503208" cy="369332"/>
          </a:xfrm>
          <a:prstGeom prst="rect">
            <a:avLst/>
          </a:prstGeom>
          <a:noFill/>
        </p:spPr>
        <p:txBody>
          <a:bodyPr wrap="none" rtlCol="0">
            <a:spAutoFit/>
          </a:bodyPr>
          <a:lstStyle/>
          <a:p>
            <a:r>
              <a:rPr lang="en-US" dirty="0"/>
              <a:t>Por </a:t>
            </a:r>
            <a:r>
              <a:rPr lang="en-US" dirty="0" err="1"/>
              <a:t>exemplo</a:t>
            </a:r>
            <a:r>
              <a:rPr lang="en-US" dirty="0"/>
              <a:t>: PCI DSS para </a:t>
            </a:r>
            <a:r>
              <a:rPr lang="en-US" dirty="0" err="1"/>
              <a:t>cartões</a:t>
            </a:r>
            <a:r>
              <a:rPr lang="en-US" dirty="0"/>
              <a:t> de </a:t>
            </a:r>
            <a:r>
              <a:rPr lang="en-US" dirty="0" err="1"/>
              <a:t>crédito</a:t>
            </a:r>
            <a:r>
              <a:rPr lang="en-US" dirty="0"/>
              <a:t>, e HIPAA para </a:t>
            </a:r>
            <a:r>
              <a:rPr lang="en-US" dirty="0" err="1"/>
              <a:t>registos</a:t>
            </a:r>
            <a:r>
              <a:rPr lang="en-US" dirty="0"/>
              <a:t> </a:t>
            </a:r>
            <a:r>
              <a:rPr lang="en-US" dirty="0" err="1"/>
              <a:t>médicos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27</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818" t="11992" r="6231" b="6670"/>
          <a:stretch/>
        </p:blipFill>
        <p:spPr>
          <a:xfrm>
            <a:off x="3276600" y="1203960"/>
            <a:ext cx="5760720" cy="5577840"/>
          </a:xfrm>
          <a:prstGeom prst="rect">
            <a:avLst/>
          </a:prstGeom>
          <a:ln>
            <a:solidFill>
              <a:schemeClr val="accent1"/>
            </a:solidFill>
          </a:ln>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Accountability (</a:t>
            </a:r>
            <a:r>
              <a:rPr lang="en-US" dirty="0" err="1"/>
              <a:t>apurar</a:t>
            </a:r>
            <a:r>
              <a:rPr lang="en-US" dirty="0"/>
              <a:t> </a:t>
            </a:r>
            <a:r>
              <a:rPr lang="en-US" dirty="0" err="1"/>
              <a:t>responsabilidades</a:t>
            </a:r>
            <a:r>
              <a:rPr lang="en-US" dirty="0"/>
              <a: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7391400" cy="500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Fraca</a:t>
            </a:r>
            <a:r>
              <a:rPr lang="en-US" dirty="0"/>
              <a:t> </a:t>
            </a:r>
            <a:r>
              <a:rPr lang="en-US" dirty="0" err="1"/>
              <a:t>auditabilidade</a:t>
            </a:r>
            <a:endParaRPr lang="en-US" dirty="0"/>
          </a:p>
        </p:txBody>
      </p:sp>
      <p:sp>
        <p:nvSpPr>
          <p:cNvPr id="3" name="Content Placeholder 2"/>
          <p:cNvSpPr>
            <a:spLocks noGrp="1"/>
          </p:cNvSpPr>
          <p:nvPr>
            <p:ph idx="1"/>
          </p:nvPr>
        </p:nvSpPr>
        <p:spPr/>
        <p:txBody>
          <a:bodyPr/>
          <a:lstStyle/>
          <a:p>
            <a:pPr lvl="1"/>
            <a:endParaRPr lang="en-US" dirty="0"/>
          </a:p>
          <a:p>
            <a:r>
              <a:rPr lang="en-US" dirty="0" err="1"/>
              <a:t>Só</a:t>
            </a:r>
            <a:r>
              <a:rPr lang="en-US" dirty="0"/>
              <a:t> o cloud provider </a:t>
            </a:r>
            <a:r>
              <a:rPr lang="en-US" dirty="0" err="1"/>
              <a:t>tem</a:t>
            </a:r>
            <a:r>
              <a:rPr lang="en-US" dirty="0"/>
              <a:t> </a:t>
            </a:r>
            <a:r>
              <a:rPr lang="en-US" dirty="0" err="1"/>
              <a:t>acesso</a:t>
            </a:r>
            <a:r>
              <a:rPr lang="en-US" dirty="0"/>
              <a:t> a </a:t>
            </a:r>
            <a:r>
              <a:rPr lang="en-US" dirty="0" err="1"/>
              <a:t>todo</a:t>
            </a:r>
            <a:r>
              <a:rPr lang="en-US" dirty="0"/>
              <a:t> o </a:t>
            </a:r>
            <a:r>
              <a:rPr lang="en-US" dirty="0" err="1"/>
              <a:t>tráfego</a:t>
            </a:r>
            <a:r>
              <a:rPr lang="en-US" dirty="0"/>
              <a:t> de </a:t>
            </a:r>
            <a:r>
              <a:rPr lang="en-US" dirty="0" err="1"/>
              <a:t>rede</a:t>
            </a:r>
            <a:r>
              <a:rPr lang="en-US" dirty="0"/>
              <a:t>, logs do hypervisor, dados da </a:t>
            </a:r>
            <a:r>
              <a:rPr lang="en-US" dirty="0" err="1"/>
              <a:t>máquina</a:t>
            </a:r>
            <a:r>
              <a:rPr lang="en-US" dirty="0"/>
              <a:t> </a:t>
            </a:r>
            <a:r>
              <a:rPr lang="en-US" dirty="0" err="1"/>
              <a:t>física</a:t>
            </a:r>
            <a:endParaRPr lang="en-US" dirty="0"/>
          </a:p>
          <a:p>
            <a:endParaRPr lang="en-US" dirty="0"/>
          </a:p>
          <a:p>
            <a:r>
              <a:rPr lang="en-US" dirty="0" err="1"/>
              <a:t>É</a:t>
            </a:r>
            <a:r>
              <a:rPr lang="en-US" dirty="0"/>
              <a:t> </a:t>
            </a:r>
            <a:r>
              <a:rPr lang="en-US" dirty="0" err="1"/>
              <a:t>necessária</a:t>
            </a:r>
            <a:r>
              <a:rPr lang="en-US" b="1" dirty="0"/>
              <a:t> </a:t>
            </a:r>
            <a:r>
              <a:rPr lang="en-US" b="1" dirty="0" err="1"/>
              <a:t>auditabilidade</a:t>
            </a:r>
            <a:r>
              <a:rPr lang="en-US" b="1" dirty="0"/>
              <a:t> </a:t>
            </a:r>
            <a:r>
              <a:rPr lang="en-US" b="1" dirty="0" err="1"/>
              <a:t>mútua</a:t>
            </a:r>
            <a:r>
              <a:rPr lang="en-US" dirty="0"/>
              <a:t>:</a:t>
            </a:r>
          </a:p>
          <a:p>
            <a:pPr lvl="1"/>
            <a:r>
              <a:rPr lang="en-US" dirty="0" err="1"/>
              <a:t>Possibilidade</a:t>
            </a:r>
            <a:r>
              <a:rPr lang="en-US" dirty="0"/>
              <a:t> do cloud provider </a:t>
            </a:r>
            <a:r>
              <a:rPr lang="en-US" dirty="0" err="1"/>
              <a:t>poder</a:t>
            </a:r>
            <a:r>
              <a:rPr lang="en-US" dirty="0"/>
              <a:t> </a:t>
            </a:r>
            <a:r>
              <a:rPr lang="en-US" dirty="0" err="1"/>
              <a:t>auditar</a:t>
            </a:r>
            <a:r>
              <a:rPr lang="en-US" dirty="0"/>
              <a:t> VMs </a:t>
            </a:r>
            <a:r>
              <a:rPr lang="en-US" dirty="0" err="1"/>
              <a:t>cliente</a:t>
            </a:r>
            <a:r>
              <a:rPr lang="en-US" dirty="0"/>
              <a:t> </a:t>
            </a:r>
            <a:r>
              <a:rPr lang="en-US" dirty="0" err="1"/>
              <a:t>potencialmente</a:t>
            </a:r>
            <a:r>
              <a:rPr lang="en-US" dirty="0"/>
              <a:t> </a:t>
            </a:r>
            <a:r>
              <a:rPr lang="en-US" dirty="0" err="1"/>
              <a:t>maliciosas</a:t>
            </a:r>
            <a:r>
              <a:rPr lang="en-US" dirty="0"/>
              <a:t> </a:t>
            </a:r>
            <a:r>
              <a:rPr lang="en-US" dirty="0" err="1"/>
              <a:t>ou</a:t>
            </a:r>
            <a:r>
              <a:rPr lang="en-US" dirty="0"/>
              <a:t> </a:t>
            </a:r>
            <a:r>
              <a:rPr lang="en-US" dirty="0" err="1"/>
              <a:t>infectadas</a:t>
            </a:r>
            <a:endParaRPr lang="en-US" dirty="0"/>
          </a:p>
          <a:p>
            <a:pPr lvl="1"/>
            <a:r>
              <a:rPr lang="en-US" dirty="0" err="1"/>
              <a:t>Possibilidade</a:t>
            </a:r>
            <a:r>
              <a:rPr lang="en-US" dirty="0"/>
              <a:t> do </a:t>
            </a:r>
            <a:r>
              <a:rPr lang="en-US" dirty="0" err="1"/>
              <a:t>cliente</a:t>
            </a:r>
            <a:r>
              <a:rPr lang="en-US" dirty="0"/>
              <a:t> </a:t>
            </a:r>
            <a:r>
              <a:rPr lang="en-US" dirty="0" err="1"/>
              <a:t>auditar</a:t>
            </a:r>
            <a:r>
              <a:rPr lang="en-US" dirty="0"/>
              <a:t> o </a:t>
            </a:r>
            <a:r>
              <a:rPr lang="en-US" dirty="0" err="1"/>
              <a:t>ambiente</a:t>
            </a:r>
            <a:r>
              <a:rPr lang="en-US" dirty="0"/>
              <a:t> do cloud provider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3</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a:xfrm>
            <a:off x="457200" y="1219200"/>
            <a:ext cx="3530600" cy="4937760"/>
          </a:xfrm>
        </p:spPr>
        <p:txBody>
          <a:bodyPr>
            <a:normAutofit fontScale="85000" lnSpcReduction="20000"/>
          </a:bodyPr>
          <a:lstStyle/>
          <a:p>
            <a:r>
              <a:rPr lang="en-US" dirty="0"/>
              <a:t>Self-service on demand</a:t>
            </a:r>
          </a:p>
          <a:p>
            <a:endParaRPr lang="en-US" dirty="0"/>
          </a:p>
          <a:p>
            <a:r>
              <a:rPr lang="en-US" dirty="0" err="1"/>
              <a:t>Acesso</a:t>
            </a:r>
            <a:r>
              <a:rPr lang="en-US" dirty="0"/>
              <a:t> </a:t>
            </a:r>
            <a:r>
              <a:rPr lang="en-US" dirty="0" err="1"/>
              <a:t>através</a:t>
            </a:r>
            <a:r>
              <a:rPr lang="en-US" dirty="0"/>
              <a:t> de </a:t>
            </a:r>
            <a:r>
              <a:rPr lang="en-US" dirty="0" err="1"/>
              <a:t>rede</a:t>
            </a:r>
            <a:r>
              <a:rPr lang="en-US" dirty="0"/>
              <a:t> de </a:t>
            </a:r>
            <a:r>
              <a:rPr lang="en-US" dirty="0" err="1"/>
              <a:t>banda</a:t>
            </a:r>
            <a:r>
              <a:rPr lang="en-US" dirty="0"/>
              <a:t> </a:t>
            </a:r>
            <a:r>
              <a:rPr lang="en-US" dirty="0" err="1"/>
              <a:t>larga</a:t>
            </a:r>
            <a:endParaRPr lang="en-US" dirty="0"/>
          </a:p>
          <a:p>
            <a:endParaRPr lang="en-US" dirty="0"/>
          </a:p>
          <a:p>
            <a:r>
              <a:rPr lang="en-US" dirty="0" err="1"/>
              <a:t>Partilha</a:t>
            </a:r>
            <a:r>
              <a:rPr lang="en-US" dirty="0"/>
              <a:t> de </a:t>
            </a:r>
            <a:r>
              <a:rPr lang="en-US" dirty="0" err="1"/>
              <a:t>recursos</a:t>
            </a:r>
            <a:r>
              <a:rPr lang="en-US" dirty="0"/>
              <a:t> (multi-tenant)</a:t>
            </a:r>
          </a:p>
          <a:p>
            <a:endParaRPr lang="en-US" dirty="0"/>
          </a:p>
          <a:p>
            <a:r>
              <a:rPr lang="en-US" dirty="0" err="1"/>
              <a:t>Rápida</a:t>
            </a:r>
            <a:r>
              <a:rPr lang="en-US" dirty="0"/>
              <a:t> </a:t>
            </a:r>
            <a:r>
              <a:rPr lang="en-US" dirty="0" err="1"/>
              <a:t>elasticidade</a:t>
            </a:r>
            <a:endParaRPr lang="en-US" dirty="0"/>
          </a:p>
          <a:p>
            <a:endParaRPr lang="en-US" dirty="0"/>
          </a:p>
          <a:p>
            <a:r>
              <a:rPr lang="en-US" dirty="0" err="1"/>
              <a:t>Monitorização</a:t>
            </a:r>
            <a:r>
              <a:rPr lang="en-US" dirty="0"/>
              <a:t> do </a:t>
            </a:r>
            <a:r>
              <a:rPr lang="en-US" dirty="0" err="1"/>
              <a:t>serviço</a:t>
            </a:r>
            <a:endParaRPr lang="en-US" dirty="0"/>
          </a:p>
          <a:p>
            <a:endParaRPr lang="en-US" dirty="0"/>
          </a:p>
          <a:p>
            <a:r>
              <a:rPr lang="en-US" dirty="0"/>
              <a:t>Pay per use</a:t>
            </a:r>
          </a:p>
          <a:p>
            <a:endParaRPr lang="en-US" dirty="0"/>
          </a:p>
          <a:p>
            <a:endParaRPr lang="en-US" dirty="0"/>
          </a:p>
        </p:txBody>
      </p:sp>
      <p:pic>
        <p:nvPicPr>
          <p:cNvPr id="7" name="Picture 6">
            <a:extLst>
              <a:ext uri="{FF2B5EF4-FFF2-40B4-BE49-F238E27FC236}">
                <a16:creationId xmlns:a16="http://schemas.microsoft.com/office/drawing/2014/main" id="{36851B6D-3455-9A42-893E-E0A78D49A027}"/>
              </a:ext>
            </a:extLst>
          </p:cNvPr>
          <p:cNvPicPr>
            <a:picLocks noChangeAspect="1"/>
          </p:cNvPicPr>
          <p:nvPr/>
        </p:nvPicPr>
        <p:blipFill>
          <a:blip r:embed="rId3"/>
          <a:stretch>
            <a:fillRect/>
          </a:stretch>
        </p:blipFill>
        <p:spPr>
          <a:xfrm>
            <a:off x="4089400" y="2133600"/>
            <a:ext cx="4826000" cy="3441700"/>
          </a:xfrm>
          <a:prstGeom prst="rect">
            <a:avLst/>
          </a:prstGeom>
        </p:spPr>
      </p:pic>
      <p:sp>
        <p:nvSpPr>
          <p:cNvPr id="8" name="TextBox 7">
            <a:extLst>
              <a:ext uri="{FF2B5EF4-FFF2-40B4-BE49-F238E27FC236}">
                <a16:creationId xmlns:a16="http://schemas.microsoft.com/office/drawing/2014/main" id="{9B971AE0-FDFE-4040-BD74-7C0B6D52E7D1}"/>
              </a:ext>
            </a:extLst>
          </p:cNvPr>
          <p:cNvSpPr txBox="1"/>
          <p:nvPr/>
        </p:nvSpPr>
        <p:spPr>
          <a:xfrm>
            <a:off x="7924800" y="3200400"/>
            <a:ext cx="982961" cy="646331"/>
          </a:xfrm>
          <a:prstGeom prst="rect">
            <a:avLst/>
          </a:prstGeom>
          <a:noFill/>
        </p:spPr>
        <p:txBody>
          <a:bodyPr wrap="none" rtlCol="0">
            <a:spAutoFit/>
          </a:bodyPr>
          <a:lstStyle/>
          <a:p>
            <a:r>
              <a:rPr lang="en-US" dirty="0"/>
              <a:t>Cloud</a:t>
            </a:r>
          </a:p>
          <a:p>
            <a:r>
              <a:rPr lang="en-US" dirty="0"/>
              <a:t>Provider</a:t>
            </a:r>
          </a:p>
        </p:txBody>
      </p:sp>
    </p:spTree>
    <p:extLst>
      <p:ext uri="{BB962C8B-B14F-4D97-AF65-F5344CB8AC3E}">
        <p14:creationId xmlns:p14="http://schemas.microsoft.com/office/powerpoint/2010/main" val="234160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inter-VM</a:t>
            </a:r>
          </a:p>
        </p:txBody>
      </p:sp>
      <p:sp>
        <p:nvSpPr>
          <p:cNvPr id="3" name="Content Placeholder 2"/>
          <p:cNvSpPr>
            <a:spLocks noGrp="1"/>
          </p:cNvSpPr>
          <p:nvPr>
            <p:ph idx="1"/>
          </p:nvPr>
        </p:nvSpPr>
        <p:spPr>
          <a:xfrm>
            <a:off x="457200" y="1295401"/>
            <a:ext cx="8229600" cy="1981199"/>
          </a:xfrm>
        </p:spPr>
        <p:txBody>
          <a:bodyPr>
            <a:normAutofit/>
          </a:bodyPr>
          <a:lstStyle/>
          <a:p>
            <a:r>
              <a:rPr lang="en-US" sz="2400" dirty="0" err="1"/>
              <a:t>Ataque</a:t>
            </a:r>
            <a:r>
              <a:rPr lang="en-US" sz="2400" dirty="0"/>
              <a:t> </a:t>
            </a:r>
            <a:r>
              <a:rPr lang="en-US" sz="2400" dirty="0" err="1"/>
              <a:t>através</a:t>
            </a:r>
            <a:r>
              <a:rPr lang="en-US" sz="2400" dirty="0"/>
              <a:t> de um clipboard </a:t>
            </a:r>
            <a:r>
              <a:rPr lang="en-US" sz="2400" dirty="0" err="1"/>
              <a:t>partilhado</a:t>
            </a:r>
            <a:endParaRPr lang="en-US" sz="2400" dirty="0"/>
          </a:p>
          <a:p>
            <a:pPr lvl="1"/>
            <a:r>
              <a:rPr lang="en-US" sz="2000" dirty="0"/>
              <a:t>http://www.securiteam.com/securitynews/5GP021FKKO.html</a:t>
            </a:r>
          </a:p>
          <a:p>
            <a:r>
              <a:rPr lang="en-US" sz="2400" dirty="0"/>
              <a:t>Pasta </a:t>
            </a:r>
            <a:r>
              <a:rPr lang="en-US" sz="2400" dirty="0" err="1"/>
              <a:t>partilhada</a:t>
            </a:r>
            <a:r>
              <a:rPr lang="en-US" sz="2400" dirty="0"/>
              <a:t> </a:t>
            </a:r>
            <a:r>
              <a:rPr lang="en-US" sz="2400" dirty="0" err="1"/>
              <a:t>permitie</a:t>
            </a:r>
            <a:r>
              <a:rPr lang="en-US" sz="2400" dirty="0"/>
              <a:t> </a:t>
            </a:r>
            <a:r>
              <a:rPr lang="en-US" sz="2400" dirty="0" err="1"/>
              <a:t>alterar</a:t>
            </a:r>
            <a:r>
              <a:rPr lang="en-US" sz="2400" dirty="0"/>
              <a:t> </a:t>
            </a:r>
            <a:r>
              <a:rPr lang="en-US" sz="2400" dirty="0" err="1"/>
              <a:t>imagem</a:t>
            </a:r>
            <a:r>
              <a:rPr lang="en-US" sz="2400" dirty="0"/>
              <a:t> do disco de VMs</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9924"/>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side channel</a:t>
            </a:r>
          </a:p>
        </p:txBody>
      </p:sp>
      <p:sp>
        <p:nvSpPr>
          <p:cNvPr id="3" name="Content Placeholder 2"/>
          <p:cNvSpPr>
            <a:spLocks noGrp="1"/>
          </p:cNvSpPr>
          <p:nvPr>
            <p:ph idx="1"/>
          </p:nvPr>
        </p:nvSpPr>
        <p:spPr/>
        <p:txBody>
          <a:bodyPr>
            <a:normAutofit fontScale="92500" lnSpcReduction="10000"/>
          </a:bodyPr>
          <a:lstStyle/>
          <a:p>
            <a:r>
              <a:rPr lang="en-US" dirty="0" err="1"/>
              <a:t>Os</a:t>
            </a:r>
            <a:r>
              <a:rPr lang="en-US" dirty="0"/>
              <a:t> </a:t>
            </a:r>
            <a:r>
              <a:rPr lang="en-US" dirty="0" err="1"/>
              <a:t>clientes</a:t>
            </a:r>
            <a:r>
              <a:rPr lang="en-US" dirty="0"/>
              <a:t> </a:t>
            </a:r>
            <a:r>
              <a:rPr lang="en-US" dirty="0" err="1"/>
              <a:t>não</a:t>
            </a:r>
            <a:r>
              <a:rPr lang="en-US" dirty="0"/>
              <a:t> </a:t>
            </a:r>
            <a:r>
              <a:rPr lang="en-US" dirty="0" err="1"/>
              <a:t>sabem</a:t>
            </a:r>
            <a:r>
              <a:rPr lang="en-US" dirty="0"/>
              <a:t> com que VMs a </a:t>
            </a:r>
            <a:r>
              <a:rPr lang="en-US" dirty="0" err="1"/>
              <a:t>máquina</a:t>
            </a:r>
            <a:r>
              <a:rPr lang="en-US" dirty="0"/>
              <a:t> </a:t>
            </a:r>
            <a:r>
              <a:rPr lang="en-US" dirty="0" err="1"/>
              <a:t>física</a:t>
            </a:r>
            <a:r>
              <a:rPr lang="en-US" dirty="0"/>
              <a:t> </a:t>
            </a:r>
            <a:r>
              <a:rPr lang="en-US" dirty="0" err="1"/>
              <a:t>está</a:t>
            </a:r>
            <a:r>
              <a:rPr lang="en-US" dirty="0"/>
              <a:t> a </a:t>
            </a:r>
            <a:r>
              <a:rPr lang="en-US" dirty="0" err="1"/>
              <a:t>ser</a:t>
            </a:r>
            <a:r>
              <a:rPr lang="en-US" dirty="0"/>
              <a:t> </a:t>
            </a:r>
            <a:r>
              <a:rPr lang="en-US" dirty="0" err="1"/>
              <a:t>partilhada</a:t>
            </a:r>
            <a:endParaRPr lang="en-US" dirty="0"/>
          </a:p>
          <a:p>
            <a:pPr lvl="1"/>
            <a:r>
              <a:rPr lang="en-US" dirty="0" err="1"/>
              <a:t>Atacantes</a:t>
            </a:r>
            <a:r>
              <a:rPr lang="en-US" dirty="0"/>
              <a:t> </a:t>
            </a:r>
            <a:r>
              <a:rPr lang="en-US" dirty="0" err="1"/>
              <a:t>podem</a:t>
            </a:r>
            <a:r>
              <a:rPr lang="en-US" dirty="0"/>
              <a:t> </a:t>
            </a:r>
            <a:r>
              <a:rPr lang="en-US" dirty="0" err="1"/>
              <a:t>colocar</a:t>
            </a:r>
            <a:r>
              <a:rPr lang="en-US" dirty="0"/>
              <a:t> as </a:t>
            </a:r>
            <a:r>
              <a:rPr lang="en-US" dirty="0" err="1"/>
              <a:t>suas</a:t>
            </a:r>
            <a:r>
              <a:rPr lang="en-US" dirty="0"/>
              <a:t> VMs no </a:t>
            </a:r>
            <a:r>
              <a:rPr lang="en-US" dirty="0" err="1"/>
              <a:t>mesmo</a:t>
            </a:r>
            <a:r>
              <a:rPr lang="en-US" dirty="0"/>
              <a:t> host</a:t>
            </a:r>
          </a:p>
          <a:p>
            <a:pPr marL="0" indent="0">
              <a:buNone/>
            </a:pPr>
            <a:endParaRPr lang="en-US" dirty="0"/>
          </a:p>
          <a:p>
            <a:r>
              <a:rPr lang="en-US" dirty="0" err="1"/>
              <a:t>Recursos</a:t>
            </a:r>
            <a:r>
              <a:rPr lang="en-US" dirty="0"/>
              <a:t> </a:t>
            </a:r>
            <a:r>
              <a:rPr lang="en-US" dirty="0" err="1"/>
              <a:t>físicos</a:t>
            </a:r>
            <a:r>
              <a:rPr lang="en-US" dirty="0"/>
              <a:t> </a:t>
            </a:r>
            <a:r>
              <a:rPr lang="en-US" dirty="0" err="1"/>
              <a:t>partilhados</a:t>
            </a:r>
            <a:r>
              <a:rPr lang="en-US" dirty="0"/>
              <a:t> </a:t>
            </a:r>
            <a:r>
              <a:rPr lang="en-US" dirty="0" err="1"/>
              <a:t>incluem</a:t>
            </a:r>
            <a:endParaRPr lang="en-US" dirty="0"/>
          </a:p>
          <a:p>
            <a:pPr lvl="1"/>
            <a:r>
              <a:rPr lang="en-US" dirty="0"/>
              <a:t>CPU data cache</a:t>
            </a:r>
          </a:p>
          <a:p>
            <a:pPr lvl="1"/>
            <a:r>
              <a:rPr lang="en-US" dirty="0"/>
              <a:t>CPU branch prediction</a:t>
            </a:r>
          </a:p>
          <a:p>
            <a:pPr lvl="1"/>
            <a:r>
              <a:rPr lang="en-US" dirty="0"/>
              <a:t>CPU instruction cache</a:t>
            </a:r>
          </a:p>
          <a:p>
            <a:pPr lvl="1"/>
            <a:endParaRPr lang="en-US" dirty="0"/>
          </a:p>
          <a:p>
            <a:r>
              <a:rPr lang="en-US" dirty="0" err="1"/>
              <a:t>Num</a:t>
            </a:r>
            <a:r>
              <a:rPr lang="en-US" dirty="0"/>
              <a:t> </a:t>
            </a:r>
            <a:r>
              <a:rPr lang="en-US" dirty="0" err="1"/>
              <a:t>ambiente</a:t>
            </a:r>
            <a:r>
              <a:rPr lang="en-US" dirty="0"/>
              <a:t> OS </a:t>
            </a:r>
            <a:r>
              <a:rPr lang="en-US" dirty="0" err="1"/>
              <a:t>sem</a:t>
            </a:r>
            <a:r>
              <a:rPr lang="en-US" dirty="0"/>
              <a:t> </a:t>
            </a:r>
            <a:r>
              <a:rPr lang="en-US" dirty="0" err="1"/>
              <a:t>ser</a:t>
            </a:r>
            <a:r>
              <a:rPr lang="en-US" dirty="0"/>
              <a:t> </a:t>
            </a:r>
            <a:r>
              <a:rPr lang="en-US" dirty="0" err="1"/>
              <a:t>partilhado</a:t>
            </a:r>
            <a:r>
              <a:rPr lang="en-US" dirty="0"/>
              <a:t>, </a:t>
            </a:r>
            <a:r>
              <a:rPr lang="en-US" dirty="0" err="1"/>
              <a:t>é</a:t>
            </a:r>
            <a:r>
              <a:rPr lang="en-US" dirty="0"/>
              <a:t> </a:t>
            </a:r>
            <a:r>
              <a:rPr lang="en-US" dirty="0" err="1"/>
              <a:t>possível</a:t>
            </a:r>
            <a:r>
              <a:rPr lang="en-US" dirty="0"/>
              <a:t> </a:t>
            </a:r>
            <a:r>
              <a:rPr lang="en-US" dirty="0" err="1"/>
              <a:t>extrair</a:t>
            </a:r>
            <a:r>
              <a:rPr lang="en-US" dirty="0"/>
              <a:t> </a:t>
            </a:r>
            <a:r>
              <a:rPr lang="en-US" dirty="0" err="1"/>
              <a:t>chaves</a:t>
            </a:r>
            <a:r>
              <a:rPr lang="en-US" dirty="0"/>
              <a:t> </a:t>
            </a:r>
            <a:r>
              <a:rPr lang="en-US" dirty="0" err="1"/>
              <a:t>criptográficas</a:t>
            </a:r>
            <a:r>
              <a:rPr lang="en-US" dirty="0"/>
              <a:t> com </a:t>
            </a:r>
            <a:r>
              <a:rPr lang="en-US" dirty="0" err="1"/>
              <a:t>estes</a:t>
            </a:r>
            <a:r>
              <a:rPr lang="en-US" dirty="0"/>
              <a:t> </a:t>
            </a:r>
            <a:r>
              <a:rPr lang="en-US" dirty="0" err="1"/>
              <a:t>ataques</a:t>
            </a:r>
            <a:endParaRPr lang="en-US" dirty="0"/>
          </a:p>
          <a:p>
            <a:pPr lvl="1"/>
            <a:r>
              <a:rPr lang="en-US" dirty="0" err="1"/>
              <a:t>Também</a:t>
            </a:r>
            <a:r>
              <a:rPr lang="en-US" dirty="0"/>
              <a:t> </a:t>
            </a:r>
            <a:r>
              <a:rPr lang="en-US" dirty="0" err="1"/>
              <a:t>é</a:t>
            </a:r>
            <a:r>
              <a:rPr lang="en-US" dirty="0"/>
              <a:t> </a:t>
            </a:r>
            <a:r>
              <a:rPr lang="en-US" dirty="0" err="1"/>
              <a:t>possível</a:t>
            </a:r>
            <a:r>
              <a:rPr lang="en-US" dirty="0"/>
              <a:t> </a:t>
            </a:r>
            <a:r>
              <a:rPr lang="en-US" dirty="0" err="1"/>
              <a:t>num</a:t>
            </a:r>
            <a:r>
              <a:rPr lang="en-US" dirty="0"/>
              <a:t> </a:t>
            </a:r>
            <a:r>
              <a:rPr lang="en-US" dirty="0" err="1"/>
              <a:t>ambiente</a:t>
            </a:r>
            <a:r>
              <a:rPr lang="en-US" dirty="0"/>
              <a:t> </a:t>
            </a:r>
            <a:r>
              <a:rPr lang="en-US" dirty="0" err="1"/>
              <a:t>virtualizado</a:t>
            </a:r>
            <a:endParaRPr lang="en-US" dirty="0"/>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1661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4267200" cy="792162"/>
          </a:xfrm>
        </p:spPr>
        <p:txBody>
          <a:bodyPr/>
          <a:lstStyle/>
          <a:p>
            <a:r>
              <a:rPr lang="en-US" dirty="0" err="1"/>
              <a:t>Segurança</a:t>
            </a:r>
            <a:r>
              <a:rPr lang="en-US" dirty="0"/>
              <a:t> hypervisor</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953000" y="304800"/>
            <a:ext cx="4191000" cy="5323703"/>
          </a:xfrm>
          <a:ln>
            <a:solidFill>
              <a:schemeClr val="accent1"/>
            </a:solidFill>
          </a:ln>
        </p:spPr>
      </p:pic>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sp>
        <p:nvSpPr>
          <p:cNvPr id="6" name="Content Placeholder 2"/>
          <p:cNvSpPr txBox="1">
            <a:spLocks/>
          </p:cNvSpPr>
          <p:nvPr/>
        </p:nvSpPr>
        <p:spPr bwMode="auto">
          <a:xfrm>
            <a:off x="304800" y="1295401"/>
            <a:ext cx="44958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err="1">
                <a:latin typeface="Tw Cen MT" panose="020B0602020104020603" pitchFamily="34" charset="77"/>
              </a:rPr>
              <a:t>Consequências</a:t>
            </a:r>
            <a:r>
              <a:rPr lang="en-US" sz="2400" dirty="0">
                <a:latin typeface="Tw Cen MT" panose="020B0602020104020603" pitchFamily="34" charset="77"/>
              </a:rPr>
              <a:t> de </a:t>
            </a:r>
            <a:r>
              <a:rPr lang="en-US" sz="2400" dirty="0" err="1">
                <a:latin typeface="Tw Cen MT" panose="020B0602020104020603" pitchFamily="34" charset="77"/>
              </a:rPr>
              <a:t>vulnerabilidades</a:t>
            </a:r>
            <a:endParaRPr lang="en-US" sz="2400" dirty="0">
              <a:latin typeface="Tw Cen MT" panose="020B0602020104020603" pitchFamily="34" charset="77"/>
            </a:endParaRPr>
          </a:p>
          <a:p>
            <a:pPr lvl="1"/>
            <a:r>
              <a:rPr lang="en-US" sz="2000" dirty="0" err="1">
                <a:latin typeface="Tw Cen MT" panose="020B0602020104020603" pitchFamily="34" charset="77"/>
              </a:rPr>
              <a:t>Execução</a:t>
            </a:r>
            <a:r>
              <a:rPr lang="en-US" sz="2000" dirty="0">
                <a:latin typeface="Tw Cen MT" panose="020B0602020104020603" pitchFamily="34" charset="77"/>
              </a:rPr>
              <a:t> de </a:t>
            </a:r>
            <a:r>
              <a:rPr lang="en-US" sz="2000" dirty="0" err="1">
                <a:latin typeface="Tw Cen MT" panose="020B0602020104020603" pitchFamily="34" charset="77"/>
              </a:rPr>
              <a:t>código</a:t>
            </a:r>
            <a:r>
              <a:rPr lang="en-US" sz="2000" dirty="0">
                <a:latin typeface="Tw Cen MT" panose="020B0602020104020603" pitchFamily="34" charset="77"/>
              </a:rPr>
              <a:t> guest com </a:t>
            </a:r>
            <a:r>
              <a:rPr lang="en-US" sz="2000" dirty="0" err="1">
                <a:latin typeface="Tw Cen MT" panose="020B0602020104020603" pitchFamily="34" charset="77"/>
              </a:rPr>
              <a:t>privilégios</a:t>
            </a:r>
            <a:endParaRPr lang="en-US" sz="2000" dirty="0">
              <a:latin typeface="Tw Cen MT" panose="020B0602020104020603" pitchFamily="34" charset="77"/>
            </a:endParaRPr>
          </a:p>
          <a:p>
            <a:pPr lvl="1"/>
            <a:r>
              <a:rPr lang="en-US" sz="2000" dirty="0" err="1">
                <a:latin typeface="Tw Cen MT" panose="020B0602020104020603" pitchFamily="34" charset="77"/>
              </a:rPr>
              <a:t>Fuga</a:t>
            </a:r>
            <a:r>
              <a:rPr lang="en-US" sz="2000" dirty="0">
                <a:latin typeface="Tw Cen MT" panose="020B0602020104020603" pitchFamily="34" charset="77"/>
              </a:rPr>
              <a:t> da VM (Host code execution)</a:t>
            </a:r>
          </a:p>
          <a:p>
            <a:pPr lvl="1"/>
            <a:endParaRPr lang="en-US" dirty="0">
              <a:latin typeface="Tw Cen MT" panose="020B0602020104020603" pitchFamily="34" charset="77"/>
            </a:endParaRPr>
          </a:p>
          <a:p>
            <a:pPr lvl="1"/>
            <a:endParaRPr lang="en-US" dirty="0">
              <a:latin typeface="Tw Cen MT" panose="020B0602020104020603" pitchFamily="34" charset="77"/>
            </a:endParaRPr>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56082139"/>
              </p:ext>
            </p:extLst>
          </p:nvPr>
        </p:nvGraphicFramePr>
        <p:xfrm>
          <a:off x="685800" y="3081431"/>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sz="2000" baseline="0" dirty="0">
                          <a:solidFill>
                            <a:schemeClr val="tx1"/>
                          </a:solidFill>
                          <a:latin typeface="Tw Cen MT" panose="020B0602020104020603" pitchFamily="34" charset="77"/>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sz="2000" baseline="0" dirty="0">
                          <a:solidFill>
                            <a:schemeClr val="tx1"/>
                          </a:solidFill>
                          <a:latin typeface="Tw Cen MT" panose="020B0602020104020603" pitchFamily="34" charset="77"/>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sz="2000" baseline="0" dirty="0">
                          <a:solidFill>
                            <a:schemeClr val="tx1"/>
                          </a:solidFill>
                          <a:latin typeface="Tw Cen MT" panose="020B0602020104020603" pitchFamily="34" charset="77"/>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sz="2000" baseline="0" dirty="0" err="1">
                          <a:solidFill>
                            <a:schemeClr val="tx1"/>
                          </a:solidFill>
                          <a:latin typeface="Tw Cen MT" panose="020B0602020104020603" pitchFamily="34" charset="77"/>
                        </a:rPr>
                        <a:t>VirtualBox</a:t>
                      </a:r>
                      <a:endParaRPr lang="en-US" sz="2000" baseline="0" dirty="0">
                        <a:solidFill>
                          <a:schemeClr val="tx1"/>
                        </a:solidFill>
                        <a:latin typeface="Tw Cen MT" panose="020B06020201040206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sz="2000" baseline="0" dirty="0">
                          <a:solidFill>
                            <a:schemeClr val="tx1"/>
                          </a:solidFill>
                          <a:latin typeface="Tw Cen MT" panose="020B0602020104020603" pitchFamily="34" charset="77"/>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sz="2000" baseline="0" dirty="0">
                          <a:solidFill>
                            <a:schemeClr val="tx1"/>
                          </a:solidFill>
                          <a:latin typeface="Tw Cen MT" panose="020B0602020104020603" pitchFamily="34" charset="77"/>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5058710" y="5715000"/>
            <a:ext cx="2332690" cy="646331"/>
          </a:xfrm>
          <a:prstGeom prst="rect">
            <a:avLst/>
          </a:prstGeom>
          <a:noFill/>
        </p:spPr>
        <p:txBody>
          <a:bodyPr wrap="none" rtlCol="0">
            <a:spAutoFit/>
          </a:bodyPr>
          <a:lstStyle/>
          <a:p>
            <a:r>
              <a:rPr lang="en-US" dirty="0">
                <a:latin typeface="Tw Cen MT" panose="020B0602020104020603" pitchFamily="34" charset="77"/>
              </a:rPr>
              <a:t>Xen CVE-2008-1943</a:t>
            </a:r>
          </a:p>
          <a:p>
            <a:r>
              <a:rPr lang="en-US" dirty="0" err="1">
                <a:latin typeface="Tw Cen MT" panose="020B0602020104020603" pitchFamily="34" charset="77"/>
              </a:rPr>
              <a:t>VBox</a:t>
            </a:r>
            <a:r>
              <a:rPr lang="en-US" dirty="0">
                <a:latin typeface="Tw Cen MT" panose="020B0602020104020603" pitchFamily="34" charset="77"/>
              </a:rPr>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Superfície</a:t>
            </a:r>
            <a:r>
              <a:rPr lang="en-US" dirty="0"/>
              <a:t> de </a:t>
            </a:r>
            <a:r>
              <a:rPr lang="en-US" dirty="0" err="1"/>
              <a:t>ataque</a:t>
            </a:r>
            <a:r>
              <a:rPr lang="en-US" dirty="0"/>
              <a:t> </a:t>
            </a:r>
            <a:r>
              <a:rPr lang="en-US" dirty="0" err="1"/>
              <a:t>alargada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pic>
        <p:nvPicPr>
          <p:cNvPr id="5"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4958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3716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1242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19812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1874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658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
        <p:nvSpPr>
          <p:cNvPr id="13" name="TextBox 12">
            <a:extLst>
              <a:ext uri="{FF2B5EF4-FFF2-40B4-BE49-F238E27FC236}">
                <a16:creationId xmlns:a16="http://schemas.microsoft.com/office/drawing/2014/main" id="{F320839A-61FF-774D-86D0-BBF6F5FE2A4A}"/>
              </a:ext>
            </a:extLst>
          </p:cNvPr>
          <p:cNvSpPr txBox="1"/>
          <p:nvPr/>
        </p:nvSpPr>
        <p:spPr>
          <a:xfrm>
            <a:off x="3733800" y="4953000"/>
            <a:ext cx="487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Ligação</a:t>
            </a:r>
            <a:r>
              <a:rPr lang="en-US" dirty="0"/>
              <a:t> entre o cloud provider e a </a:t>
            </a:r>
            <a:r>
              <a:rPr lang="en-US" dirty="0" err="1"/>
              <a:t>rede</a:t>
            </a:r>
            <a:r>
              <a:rPr lang="en-US" dirty="0"/>
              <a:t> do </a:t>
            </a:r>
            <a:r>
              <a:rPr lang="en-US" dirty="0" err="1"/>
              <a:t>cliente</a:t>
            </a:r>
            <a:r>
              <a:rPr lang="en-US" dirty="0"/>
              <a:t> </a:t>
            </a:r>
            <a:r>
              <a:rPr lang="en-US" dirty="0" err="1"/>
              <a:t>pode</a:t>
            </a:r>
            <a:r>
              <a:rPr lang="en-US" dirty="0"/>
              <a:t> </a:t>
            </a:r>
            <a:r>
              <a:rPr lang="en-US" dirty="0" err="1"/>
              <a:t>ser</a:t>
            </a:r>
            <a:r>
              <a:rPr lang="en-US" dirty="0"/>
              <a:t> </a:t>
            </a:r>
            <a:r>
              <a:rPr lang="en-US" dirty="0" err="1"/>
              <a:t>comprometida</a:t>
            </a:r>
            <a:endParaRPr lang="en-US" dirty="0"/>
          </a:p>
          <a:p>
            <a:pPr marL="285750" indent="-285750">
              <a:buFont typeface="Arial" panose="020B0604020202020204" pitchFamily="34" charset="0"/>
              <a:buChar char="•"/>
            </a:pPr>
            <a:r>
              <a:rPr lang="en-US" dirty="0"/>
              <a:t>Cloud provider </a:t>
            </a:r>
            <a:r>
              <a:rPr lang="en-US" dirty="0" err="1"/>
              <a:t>pode</a:t>
            </a:r>
            <a:r>
              <a:rPr lang="en-US" dirty="0"/>
              <a:t> </a:t>
            </a:r>
            <a:r>
              <a:rPr lang="en-US" dirty="0" err="1"/>
              <a:t>ser</a:t>
            </a:r>
            <a:r>
              <a:rPr lang="en-US" dirty="0"/>
              <a:t> </a:t>
            </a:r>
            <a:r>
              <a:rPr lang="en-US" dirty="0" err="1"/>
              <a:t>atacado</a:t>
            </a:r>
            <a:r>
              <a:rPr lang="en-US" dirty="0"/>
              <a:t>, ex., </a:t>
            </a:r>
            <a:r>
              <a:rPr lang="en-US" dirty="0" err="1"/>
              <a:t>empregados</a:t>
            </a:r>
            <a:r>
              <a:rPr lang="en-US" dirty="0"/>
              <a:t> </a:t>
            </a:r>
            <a:r>
              <a:rPr lang="en-US" dirty="0" err="1"/>
              <a:t>podem</a:t>
            </a:r>
            <a:r>
              <a:rPr lang="en-US" dirty="0"/>
              <a:t> </a:t>
            </a:r>
            <a:r>
              <a:rPr lang="en-US" dirty="0" err="1"/>
              <a:t>ser</a:t>
            </a:r>
            <a:r>
              <a:rPr lang="en-US" dirty="0"/>
              <a:t> phished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3096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8A39-C99A-A643-AA47-E1790B048AD8}"/>
              </a:ext>
            </a:extLst>
          </p:cNvPr>
          <p:cNvSpPr>
            <a:spLocks noGrp="1"/>
          </p:cNvSpPr>
          <p:nvPr>
            <p:ph type="title"/>
          </p:nvPr>
        </p:nvSpPr>
        <p:spPr/>
        <p:txBody>
          <a:bodyPr>
            <a:normAutofit fontScale="90000"/>
          </a:bodyPr>
          <a:lstStyle/>
          <a:p>
            <a:r>
              <a:rPr lang="en-US" dirty="0" err="1"/>
              <a:t>Causas</a:t>
            </a:r>
            <a:r>
              <a:rPr lang="en-US" dirty="0"/>
              <a:t> dos </a:t>
            </a:r>
            <a:r>
              <a:rPr lang="en-US" dirty="0" err="1"/>
              <a:t>problemas</a:t>
            </a:r>
            <a:r>
              <a:rPr lang="en-US" dirty="0"/>
              <a:t> de </a:t>
            </a:r>
            <a:r>
              <a:rPr lang="en-US" dirty="0" err="1"/>
              <a:t>segurança</a:t>
            </a:r>
            <a:r>
              <a:rPr lang="en-US" dirty="0"/>
              <a:t> </a:t>
            </a:r>
            <a:r>
              <a:rPr lang="en-US" dirty="0" err="1"/>
              <a:t>na</a:t>
            </a:r>
            <a:r>
              <a:rPr lang="en-US" dirty="0"/>
              <a:t> cloud</a:t>
            </a:r>
          </a:p>
        </p:txBody>
      </p:sp>
      <p:sp>
        <p:nvSpPr>
          <p:cNvPr id="3" name="Date Placeholder 2">
            <a:extLst>
              <a:ext uri="{FF2B5EF4-FFF2-40B4-BE49-F238E27FC236}">
                <a16:creationId xmlns:a16="http://schemas.microsoft.com/office/drawing/2014/main" id="{CC9DA876-3A44-1544-ABC8-92C7F89D2B6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A3416121-95A4-1048-85C2-DB449001256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B69D8B7-4201-934E-92C4-6195AD2B767C}"/>
              </a:ext>
            </a:extLst>
          </p:cNvPr>
          <p:cNvSpPr>
            <a:spLocks noGrp="1"/>
          </p:cNvSpPr>
          <p:nvPr>
            <p:ph type="sldNum" sz="quarter" idx="12"/>
          </p:nvPr>
        </p:nvSpPr>
        <p:spPr/>
        <p:txBody>
          <a:bodyPr/>
          <a:lstStyle/>
          <a:p>
            <a:fld id="{BAFC06C6-5388-EF48-9B75-F2C2BBFC0E68}" type="slidenum">
              <a:rPr lang="en-US" smtClean="0"/>
              <a:t>34</a:t>
            </a:fld>
            <a:endParaRPr lang="en-US" dirty="0"/>
          </a:p>
        </p:txBody>
      </p:sp>
      <p:sp>
        <p:nvSpPr>
          <p:cNvPr id="6" name="Content Placeholder 5">
            <a:extLst>
              <a:ext uri="{FF2B5EF4-FFF2-40B4-BE49-F238E27FC236}">
                <a16:creationId xmlns:a16="http://schemas.microsoft.com/office/drawing/2014/main" id="{EEA824C5-A136-DF4B-869D-56BFA578C5E8}"/>
              </a:ext>
            </a:extLst>
          </p:cNvPr>
          <p:cNvSpPr>
            <a:spLocks noGrp="1"/>
          </p:cNvSpPr>
          <p:nvPr>
            <p:ph sz="quarter" idx="1"/>
          </p:nvPr>
        </p:nvSpPr>
        <p:spPr/>
        <p:txBody>
          <a:bodyPr/>
          <a:lstStyle/>
          <a:p>
            <a:pPr lvl="3"/>
            <a:endParaRPr lang="en-US" altLang="en-US" dirty="0">
              <a:ea typeface="ＭＳ Ｐゴシック" panose="020B0600070205080204" pitchFamily="34" charset="-128"/>
            </a:endParaRPr>
          </a:p>
          <a:p>
            <a:r>
              <a:rPr lang="en-US" altLang="en-US" dirty="0">
                <a:ea typeface="ＭＳ Ｐゴシック" panose="020B0600070205080204" pitchFamily="34" charset="-128"/>
              </a:rPr>
              <a:t>A </a:t>
            </a:r>
            <a:r>
              <a:rPr lang="en-US" altLang="en-US" dirty="0" err="1">
                <a:ea typeface="ＭＳ Ｐゴシック" panose="020B0600070205080204" pitchFamily="34" charset="-128"/>
              </a:rPr>
              <a:t>maior</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parte</a:t>
            </a:r>
            <a:r>
              <a:rPr lang="en-US" altLang="en-US" dirty="0">
                <a:ea typeface="ＭＳ Ｐゴシック" panose="020B0600070205080204" pitchFamily="34" charset="-128"/>
              </a:rPr>
              <a:t> dos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derivam</a:t>
            </a:r>
            <a:r>
              <a:rPr lang="en-US" altLang="en-US" dirty="0">
                <a:ea typeface="ＭＳ Ｐゴシック" panose="020B0600070205080204" pitchFamily="34" charset="-128"/>
              </a:rPr>
              <a:t> de:</a:t>
            </a: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controlo</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confiança</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Partilha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recursos</a:t>
            </a:r>
            <a:r>
              <a:rPr lang="en-US" altLang="en-US" dirty="0">
                <a:ea typeface="ＭＳ Ｐゴシック" panose="020B0600070205080204" pitchFamily="34" charset="-128"/>
              </a:rPr>
              <a:t> (multi-tenancy)</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Estes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existem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sobretudos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modelos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gestão</a:t>
            </a:r>
            <a:r>
              <a:rPr lang="en-US" altLang="en-US" dirty="0">
                <a:ea typeface="ＭＳ Ｐゴシック" panose="020B0600070205080204" pitchFamily="34" charset="-128"/>
              </a:rPr>
              <a:t> que </a:t>
            </a:r>
            <a:r>
              <a:rPr lang="en-US" altLang="en-US" dirty="0" err="1">
                <a:ea typeface="ＭＳ Ｐゴシック" panose="020B0600070205080204" pitchFamily="34" charset="-128"/>
              </a:rPr>
              <a:t>envolvem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uma</a:t>
            </a:r>
            <a:r>
              <a:rPr lang="en-US" altLang="en-US" dirty="0">
                <a:ea typeface="ＭＳ Ｐゴシック" panose="020B0600070205080204" pitchFamily="34" charset="-128"/>
              </a:rPr>
              <a:t> 3</a:t>
            </a:r>
            <a:r>
              <a:rPr lang="en-US" altLang="en-US" baseline="30000" dirty="0">
                <a:ea typeface="ＭＳ Ｐゴシック" panose="020B0600070205080204" pitchFamily="34" charset="-128"/>
              </a:rPr>
              <a:t>o</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partido</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Clouds “self-managed” </a:t>
            </a:r>
            <a:r>
              <a:rPr lang="en-US" altLang="en-US" dirty="0" err="1">
                <a:ea typeface="ＭＳ Ｐゴシック" panose="020B0600070205080204" pitchFamily="34" charset="-128"/>
              </a:rPr>
              <a:t>ainda</a:t>
            </a:r>
            <a:r>
              <a:rPr lang="en-US" altLang="en-US" dirty="0">
                <a:ea typeface="ＭＳ Ｐゴシック" panose="020B0600070205080204" pitchFamily="34" charset="-128"/>
              </a:rPr>
              <a:t> </a:t>
            </a:r>
            <a:r>
              <a:rPr lang="en-US" altLang="en-US" dirty="0" err="1">
                <a:ea typeface="ＭＳ Ｐゴシック" panose="020B0600070205080204" pitchFamily="34" charset="-128"/>
              </a:rPr>
              <a:t>têm</a:t>
            </a:r>
            <a:r>
              <a:rPr lang="en-US" altLang="en-US" dirty="0">
                <a:ea typeface="ＭＳ Ｐゴシック" panose="020B0600070205080204" pitchFamily="34" charset="-128"/>
              </a:rPr>
              <a:t>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segurança</a:t>
            </a:r>
            <a:r>
              <a:rPr lang="en-US" altLang="en-US" dirty="0">
                <a:ea typeface="ＭＳ Ｐゴシック" panose="020B0600070205080204" pitchFamily="34" charset="-128"/>
              </a:rPr>
              <a:t>, mas </a:t>
            </a:r>
            <a:r>
              <a:rPr lang="en-US" altLang="en-US" dirty="0" err="1">
                <a:ea typeface="ＭＳ Ｐゴシック" panose="020B0600070205080204" pitchFamily="34" charset="-128"/>
              </a:rPr>
              <a:t>não</a:t>
            </a:r>
            <a:r>
              <a:rPr lang="en-US" altLang="en-US" dirty="0">
                <a:ea typeface="ＭＳ Ｐゴシック" panose="020B0600070205080204" pitchFamily="34" charset="-128"/>
              </a:rPr>
              <a:t> </a:t>
            </a:r>
            <a:r>
              <a:rPr lang="en-US" altLang="en-US" dirty="0" err="1">
                <a:ea typeface="ＭＳ Ｐゴシック" panose="020B0600070205080204" pitchFamily="34" charset="-128"/>
              </a:rPr>
              <a:t>relaciondas</a:t>
            </a:r>
            <a:r>
              <a:rPr lang="en-US" altLang="en-US" dirty="0">
                <a:ea typeface="ＭＳ Ｐゴシック" panose="020B0600070205080204" pitchFamily="34" charset="-128"/>
              </a:rPr>
              <a:t> com as de </a:t>
            </a:r>
            <a:r>
              <a:rPr lang="en-US" altLang="en-US" dirty="0" err="1">
                <a:ea typeface="ＭＳ Ｐゴシック" panose="020B0600070205080204" pitchFamily="34" charset="-128"/>
              </a:rPr>
              <a:t>cima</a:t>
            </a:r>
            <a:endParaRPr lang="en-US" altLang="en-US" dirty="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260674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Protecção</a:t>
            </a:r>
            <a:r>
              <a:rPr lang="en-US" dirty="0"/>
              <a:t> de dados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35</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37</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38</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39</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F60-E8BE-B14C-B442-E072F03FE540}"/>
              </a:ext>
            </a:extLst>
          </p:cNvPr>
          <p:cNvSpPr>
            <a:spLocks noGrp="1"/>
          </p:cNvSpPr>
          <p:nvPr>
            <p:ph type="title"/>
          </p:nvPr>
        </p:nvSpPr>
        <p:spPr/>
        <p:txBody>
          <a:bodyPr/>
          <a:lstStyle/>
          <a:p>
            <a:r>
              <a:rPr lang="en-US" dirty="0"/>
              <a:t>Panorama de cloud computing</a:t>
            </a:r>
          </a:p>
        </p:txBody>
      </p:sp>
      <p:sp>
        <p:nvSpPr>
          <p:cNvPr id="3" name="Date Placeholder 2">
            <a:extLst>
              <a:ext uri="{FF2B5EF4-FFF2-40B4-BE49-F238E27FC236}">
                <a16:creationId xmlns:a16="http://schemas.microsoft.com/office/drawing/2014/main" id="{07FEF196-0C9E-BE4B-A679-E3430C41F97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82A61C8-7885-FD41-8D87-8AAEFD11AB8C}"/>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A8E770E-7574-FE4E-A702-159A869713E2}"/>
              </a:ext>
            </a:extLst>
          </p:cNvPr>
          <p:cNvSpPr>
            <a:spLocks noGrp="1"/>
          </p:cNvSpPr>
          <p:nvPr>
            <p:ph type="sldNum" sz="quarter" idx="12"/>
          </p:nvPr>
        </p:nvSpPr>
        <p:spPr/>
        <p:txBody>
          <a:bodyPr/>
          <a:lstStyle/>
          <a:p>
            <a:fld id="{BAFC06C6-5388-EF48-9B75-F2C2BBFC0E68}" type="slidenum">
              <a:rPr lang="en-US" smtClean="0"/>
              <a:t>4</a:t>
            </a:fld>
            <a:endParaRPr lang="en-US" dirty="0"/>
          </a:p>
        </p:txBody>
      </p:sp>
      <p:graphicFrame>
        <p:nvGraphicFramePr>
          <p:cNvPr id="7" name="Content Placeholder 3">
            <a:extLst>
              <a:ext uri="{FF2B5EF4-FFF2-40B4-BE49-F238E27FC236}">
                <a16:creationId xmlns:a16="http://schemas.microsoft.com/office/drawing/2014/main" id="{81FC7626-8403-264A-B946-CD32445A4957}"/>
              </a:ext>
            </a:extLst>
          </p:cNvPr>
          <p:cNvGraphicFramePr>
            <a:graphicFrameLocks noGrp="1"/>
          </p:cNvGraphicFramePr>
          <p:nvPr>
            <p:ph idx="1"/>
          </p:nvPr>
        </p:nvGraphicFramePr>
        <p:xfrm>
          <a:off x="685800" y="1406525"/>
          <a:ext cx="7772400" cy="4284664"/>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071166">
                <a:tc>
                  <a:txBody>
                    <a:bodyPr/>
                    <a:lstStyle/>
                    <a:p>
                      <a:pPr algn="ctr"/>
                      <a:r>
                        <a:rPr lang="en-US" sz="1800" b="1" dirty="0"/>
                        <a:t>Applications</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0"/>
                  </a:ext>
                </a:extLst>
              </a:tr>
              <a:tr h="107116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Storage</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1"/>
                  </a:ext>
                </a:extLst>
              </a:tr>
              <a:tr h="1071166">
                <a:tc>
                  <a:txBody>
                    <a:bodyPr/>
                    <a:lstStyle/>
                    <a:p>
                      <a:pPr algn="ctr"/>
                      <a:r>
                        <a:rPr lang="en-US" sz="1800" b="1" dirty="0"/>
                        <a:t>Computing</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2"/>
                  </a:ext>
                </a:extLst>
              </a:tr>
              <a:tr h="1071166">
                <a:tc>
                  <a:txBody>
                    <a:bodyPr/>
                    <a:lstStyle/>
                    <a:p>
                      <a:pPr algn="ctr"/>
                      <a:r>
                        <a:rPr lang="en-US" sz="1800" b="1" dirty="0"/>
                        <a:t>Development platform</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3"/>
                  </a:ext>
                </a:extLst>
              </a:tr>
            </a:tbl>
          </a:graphicData>
        </a:graphic>
      </p:graphicFrame>
      <p:grpSp>
        <p:nvGrpSpPr>
          <p:cNvPr id="8" name="Group 13">
            <a:extLst>
              <a:ext uri="{FF2B5EF4-FFF2-40B4-BE49-F238E27FC236}">
                <a16:creationId xmlns:a16="http://schemas.microsoft.com/office/drawing/2014/main" id="{62426470-8222-FA4F-8FC7-0D68E618C184}"/>
              </a:ext>
            </a:extLst>
          </p:cNvPr>
          <p:cNvGrpSpPr>
            <a:grpSpLocks/>
          </p:cNvGrpSpPr>
          <p:nvPr/>
        </p:nvGrpSpPr>
        <p:grpSpPr bwMode="auto">
          <a:xfrm>
            <a:off x="2549525" y="1503363"/>
            <a:ext cx="5807075" cy="3924300"/>
            <a:chOff x="2602520" y="1450733"/>
            <a:chExt cx="5807621" cy="3924377"/>
          </a:xfrm>
        </p:grpSpPr>
        <p:pic>
          <p:nvPicPr>
            <p:cNvPr id="9" name="Picture 4">
              <a:extLst>
                <a:ext uri="{FF2B5EF4-FFF2-40B4-BE49-F238E27FC236}">
                  <a16:creationId xmlns:a16="http://schemas.microsoft.com/office/drawing/2014/main" id="{36334990-7658-D24F-8C56-3E646A0C8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520" y="1450733"/>
              <a:ext cx="1828800" cy="890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5">
              <a:extLst>
                <a:ext uri="{FF2B5EF4-FFF2-40B4-BE49-F238E27FC236}">
                  <a16:creationId xmlns:a16="http://schemas.microsoft.com/office/drawing/2014/main" id="{161E53FA-7E1F-8140-8C80-D1DB92813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81841"/>
              <a:ext cx="1371792" cy="628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6">
              <a:extLst>
                <a:ext uri="{FF2B5EF4-FFF2-40B4-BE49-F238E27FC236}">
                  <a16:creationId xmlns:a16="http://schemas.microsoft.com/office/drawing/2014/main" id="{8B742A49-2C2A-9A44-AC8D-CD00FA901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3896" y="1658052"/>
              <a:ext cx="1886245" cy="4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68EAE50-E88C-3347-95BD-7657B28E39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5685" y="2626585"/>
              <a:ext cx="876422" cy="55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3101F0A-9113-8C4C-8938-073E55D31E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37435" y="2498336"/>
              <a:ext cx="1638529" cy="914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9">
              <a:extLst>
                <a:ext uri="{FF2B5EF4-FFF2-40B4-BE49-F238E27FC236}">
                  <a16:creationId xmlns:a16="http://schemas.microsoft.com/office/drawing/2014/main" id="{6920AAD3-5758-5640-BF71-4F874503F7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8932" y="3686211"/>
              <a:ext cx="1733792" cy="7430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0">
              <a:extLst>
                <a:ext uri="{FF2B5EF4-FFF2-40B4-BE49-F238E27FC236}">
                  <a16:creationId xmlns:a16="http://schemas.microsoft.com/office/drawing/2014/main" id="{69513F25-F8D2-B745-951E-DC288D8EE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7947" y="3743369"/>
              <a:ext cx="1771897" cy="628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D851EAC6-490B-0F48-8BA2-B0324FEABC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5472" y="4822583"/>
              <a:ext cx="2476846" cy="5525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6BD8C95F-28A4-244A-BB3C-3386F21A020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61965" y="4841636"/>
              <a:ext cx="2038635" cy="514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55904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40</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41</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43</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45</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46</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47</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49</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DE7A-07D9-E448-AC47-D4A7CAC8AAEB}"/>
              </a:ext>
            </a:extLst>
          </p:cNvPr>
          <p:cNvSpPr>
            <a:spLocks noGrp="1"/>
          </p:cNvSpPr>
          <p:nvPr>
            <p:ph type="title"/>
          </p:nvPr>
        </p:nvSpPr>
        <p:spPr/>
        <p:txBody>
          <a:bodyPr/>
          <a:lstStyle/>
          <a:p>
            <a:r>
              <a:rPr lang="en-US" dirty="0" err="1"/>
              <a:t>Quem</a:t>
            </a:r>
            <a:r>
              <a:rPr lang="en-US" dirty="0"/>
              <a:t> </a:t>
            </a:r>
            <a:r>
              <a:rPr lang="en-US" dirty="0" err="1"/>
              <a:t>utiliza</a:t>
            </a:r>
            <a:r>
              <a:rPr lang="en-US" dirty="0"/>
              <a:t> cloud computing?</a:t>
            </a:r>
          </a:p>
        </p:txBody>
      </p:sp>
      <p:sp>
        <p:nvSpPr>
          <p:cNvPr id="3" name="Date Placeholder 2">
            <a:extLst>
              <a:ext uri="{FF2B5EF4-FFF2-40B4-BE49-F238E27FC236}">
                <a16:creationId xmlns:a16="http://schemas.microsoft.com/office/drawing/2014/main" id="{F1DC9EC3-B9FD-164D-A6C5-52ECA8B06B8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77B6A3F1-1994-1846-AA4B-C4A6AF9B578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1BE62980-BA3A-AA4D-ADCA-361ACE27A95B}"/>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7" name="Content Placeholder 3">
            <a:extLst>
              <a:ext uri="{FF2B5EF4-FFF2-40B4-BE49-F238E27FC236}">
                <a16:creationId xmlns:a16="http://schemas.microsoft.com/office/drawing/2014/main" id="{B7161ABD-B3B6-6E43-BF56-08A069CACB83}"/>
              </a:ext>
            </a:extLst>
          </p:cNvPr>
          <p:cNvSpPr txBox="1">
            <a:spLocks/>
          </p:cNvSpPr>
          <p:nvPr/>
        </p:nvSpPr>
        <p:spPr>
          <a:xfrm>
            <a:off x="0" y="1354138"/>
            <a:ext cx="7772400" cy="4454525"/>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defRPr/>
            </a:pPr>
            <a:endParaRPr lang="en-US"/>
          </a:p>
          <a:p>
            <a:pPr defTabSz="914400">
              <a:defRPr/>
            </a:pPr>
            <a:endParaRPr lang="en-US" dirty="0"/>
          </a:p>
        </p:txBody>
      </p:sp>
      <p:pic>
        <p:nvPicPr>
          <p:cNvPr id="8" name="Picture 5">
            <a:extLst>
              <a:ext uri="{FF2B5EF4-FFF2-40B4-BE49-F238E27FC236}">
                <a16:creationId xmlns:a16="http://schemas.microsoft.com/office/drawing/2014/main" id="{21620041-CE00-2A4B-A3EA-339949437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13213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6">
            <a:extLst>
              <a:ext uri="{FF2B5EF4-FFF2-40B4-BE49-F238E27FC236}">
                <a16:creationId xmlns:a16="http://schemas.microsoft.com/office/drawing/2014/main" id="{B719C835-B22A-214E-9790-F9A032F88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05000"/>
            <a:ext cx="1447800" cy="949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8">
            <a:extLst>
              <a:ext uri="{FF2B5EF4-FFF2-40B4-BE49-F238E27FC236}">
                <a16:creationId xmlns:a16="http://schemas.microsoft.com/office/drawing/2014/main" id="{479B0CE4-EE42-ED46-830D-E9675D7466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1524000"/>
            <a:ext cx="1863725" cy="56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9">
            <a:extLst>
              <a:ext uri="{FF2B5EF4-FFF2-40B4-BE49-F238E27FC236}">
                <a16:creationId xmlns:a16="http://schemas.microsoft.com/office/drawing/2014/main" id="{6F12F0C9-072B-D445-A850-28AF59879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446588"/>
            <a:ext cx="1552575" cy="655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9028B164-3C03-804D-AEEA-D672D5C85C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2681288"/>
            <a:ext cx="1285875" cy="1271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A399BA4B-0965-BC4B-8553-B8461B72E0D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989513"/>
            <a:ext cx="2063750" cy="55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D3303F28-EB45-4D46-9DE3-AFFE866CC13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641600"/>
            <a:ext cx="1009650" cy="933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80D9BFD-41CF-E64D-8227-D13AB682F8B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3881438"/>
            <a:ext cx="1431925" cy="565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4">
            <a:extLst>
              <a:ext uri="{FF2B5EF4-FFF2-40B4-BE49-F238E27FC236}">
                <a16:creationId xmlns:a16="http://schemas.microsoft.com/office/drawing/2014/main" id="{0F04B271-E766-0346-8704-BFEB2CA2438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3590925"/>
            <a:ext cx="1828800" cy="720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0B153639-92D5-0A4B-98E8-320A889C03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18113" y="4741863"/>
            <a:ext cx="1450975" cy="1401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16">
            <a:extLst>
              <a:ext uri="{FF2B5EF4-FFF2-40B4-BE49-F238E27FC236}">
                <a16:creationId xmlns:a16="http://schemas.microsoft.com/office/drawing/2014/main" id="{A14279E7-65F3-EB47-A1C5-AFDEE1B2E3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883150"/>
            <a:ext cx="12954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21EA9CA9-0E00-4841-B38D-8FF1AF893A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6413" y="2632075"/>
            <a:ext cx="876300"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3997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50</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51</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52</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53</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55</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56</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57</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58</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59</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38B-CEC6-004B-83E6-6DED6836D2DC}"/>
              </a:ext>
            </a:extLst>
          </p:cNvPr>
          <p:cNvSpPr>
            <a:spLocks noGrp="1"/>
          </p:cNvSpPr>
          <p:nvPr>
            <p:ph type="title"/>
          </p:nvPr>
        </p:nvSpPr>
        <p:spPr/>
        <p:txBody>
          <a:bodyPr/>
          <a:lstStyle/>
          <a:p>
            <a:r>
              <a:rPr lang="en-US" dirty="0" err="1"/>
              <a:t>Tendências</a:t>
            </a:r>
            <a:endParaRPr lang="en-US" dirty="0"/>
          </a:p>
        </p:txBody>
      </p:sp>
      <p:sp>
        <p:nvSpPr>
          <p:cNvPr id="3" name="Date Placeholder 2">
            <a:extLst>
              <a:ext uri="{FF2B5EF4-FFF2-40B4-BE49-F238E27FC236}">
                <a16:creationId xmlns:a16="http://schemas.microsoft.com/office/drawing/2014/main" id="{A178D115-BCBC-CC4D-AFD3-3739E912DD7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CC44D06-2518-314B-9CC3-BA1B0475CE4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738E48C-CA59-6D4D-83C2-B6430F83C6BA}"/>
              </a:ext>
            </a:extLst>
          </p:cNvPr>
          <p:cNvSpPr>
            <a:spLocks noGrp="1"/>
          </p:cNvSpPr>
          <p:nvPr>
            <p:ph type="sldNum" sz="quarter" idx="12"/>
          </p:nvPr>
        </p:nvSpPr>
        <p:spPr/>
        <p:txBody>
          <a:bodyPr/>
          <a:lstStyle/>
          <a:p>
            <a:fld id="{BAFC06C6-5388-EF48-9B75-F2C2BBFC0E68}" type="slidenum">
              <a:rPr lang="en-US" smtClean="0"/>
              <a:t>6</a:t>
            </a:fld>
            <a:endParaRPr lang="en-US" dirty="0"/>
          </a:p>
        </p:txBody>
      </p:sp>
      <p:pic>
        <p:nvPicPr>
          <p:cNvPr id="7" name="Picture 6">
            <a:extLst>
              <a:ext uri="{FF2B5EF4-FFF2-40B4-BE49-F238E27FC236}">
                <a16:creationId xmlns:a16="http://schemas.microsoft.com/office/drawing/2014/main" id="{5DEAE2C8-7EA1-9342-BA9D-652A8575D81F}"/>
              </a:ext>
            </a:extLst>
          </p:cNvPr>
          <p:cNvPicPr>
            <a:picLocks noChangeAspect="1"/>
          </p:cNvPicPr>
          <p:nvPr/>
        </p:nvPicPr>
        <p:blipFill>
          <a:blip r:embed="rId2"/>
          <a:stretch>
            <a:fillRect/>
          </a:stretch>
        </p:blipFill>
        <p:spPr>
          <a:xfrm>
            <a:off x="228600" y="1524000"/>
            <a:ext cx="8610600" cy="4176141"/>
          </a:xfrm>
          <a:prstGeom prst="rect">
            <a:avLst/>
          </a:prstGeom>
        </p:spPr>
      </p:pic>
    </p:spTree>
    <p:extLst>
      <p:ext uri="{BB962C8B-B14F-4D97-AF65-F5344CB8AC3E}">
        <p14:creationId xmlns:p14="http://schemas.microsoft.com/office/powerpoint/2010/main" val="246812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60</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61</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62</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63</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64</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65</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68</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69</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Amazon Web Services (AWS)</a:t>
            </a:r>
          </a:p>
        </p:txBody>
      </p:sp>
      <p:sp>
        <p:nvSpPr>
          <p:cNvPr id="5" name="Content Placeholder 4"/>
          <p:cNvSpPr>
            <a:spLocks noGrp="1"/>
          </p:cNvSpPr>
          <p:nvPr>
            <p:ph sz="half" idx="2"/>
          </p:nvPr>
        </p:nvSpPr>
        <p:spPr>
          <a:xfrm>
            <a:off x="3962400" y="1828800"/>
            <a:ext cx="4572000" cy="4267200"/>
          </a:xfrm>
        </p:spPr>
        <p:txBody>
          <a:bodyPr/>
          <a:lstStyle/>
          <a:p>
            <a:pPr>
              <a:defRPr/>
            </a:pPr>
            <a:r>
              <a:rPr lang="en-US" sz="2400" dirty="0"/>
              <a:t>Elastic Cloud Compute (EC2)</a:t>
            </a:r>
          </a:p>
          <a:p>
            <a:pPr marL="400050" lvl="1" indent="0">
              <a:buFont typeface="Times" pitchFamily="-84" charset="0"/>
              <a:buNone/>
              <a:defRPr/>
            </a:pPr>
            <a:r>
              <a:rPr lang="en-US" sz="2000" dirty="0"/>
              <a:t>“Virtual Servers in the Cloud”</a:t>
            </a:r>
          </a:p>
          <a:p>
            <a:pPr>
              <a:lnSpc>
                <a:spcPct val="150000"/>
              </a:lnSpc>
              <a:defRPr/>
            </a:pPr>
            <a:r>
              <a:rPr lang="en-US" sz="2400" dirty="0"/>
              <a:t>Simple Storage Service (S3)</a:t>
            </a:r>
          </a:p>
          <a:p>
            <a:pPr marL="400050" lvl="1" indent="0">
              <a:buFont typeface="Times" pitchFamily="-84" charset="0"/>
              <a:buNone/>
              <a:defRPr/>
            </a:pPr>
            <a:r>
              <a:rPr lang="en-US" sz="2000" dirty="0"/>
              <a:t>“Scalable Storage in the Cloud”</a:t>
            </a:r>
          </a:p>
          <a:p>
            <a:pPr>
              <a:lnSpc>
                <a:spcPct val="150000"/>
              </a:lnSpc>
              <a:defRPr/>
            </a:pPr>
            <a:r>
              <a:rPr lang="en-US" sz="2400" dirty="0" err="1"/>
              <a:t>DynamoDB</a:t>
            </a:r>
            <a:r>
              <a:rPr lang="en-US" sz="2400" dirty="0"/>
              <a:t> </a:t>
            </a:r>
          </a:p>
          <a:p>
            <a:pPr marL="400050" lvl="1" indent="0">
              <a:buFont typeface="Times" pitchFamily="-84" charset="0"/>
              <a:buNone/>
              <a:defRPr/>
            </a:pPr>
            <a:r>
              <a:rPr lang="en-US" sz="2000" dirty="0"/>
              <a:t>“Fast, Predictable, Highly-scalable </a:t>
            </a:r>
            <a:r>
              <a:rPr lang="en-US" sz="2000" dirty="0" err="1"/>
              <a:t>NoSQL</a:t>
            </a:r>
            <a:r>
              <a:rPr lang="en-US" sz="2000" dirty="0"/>
              <a:t> data store”</a:t>
            </a:r>
          </a:p>
          <a:p>
            <a:pPr>
              <a:lnSpc>
                <a:spcPct val="150000"/>
              </a:lnSpc>
              <a:defRPr/>
            </a:pPr>
            <a:r>
              <a:rPr lang="en-US" sz="2400" dirty="0"/>
              <a:t>Outros </a:t>
            </a:r>
            <a:r>
              <a:rPr lang="en-US" sz="2400" dirty="0" err="1"/>
              <a:t>serviços</a:t>
            </a:r>
            <a:r>
              <a:rPr lang="en-US" sz="2400" dirty="0"/>
              <a:t> cloud…</a:t>
            </a:r>
          </a:p>
          <a:p>
            <a:pPr marL="400050" lvl="1" indent="0">
              <a:buFont typeface="Times" pitchFamily="-84" charset="0"/>
              <a:buNone/>
              <a:defRPr/>
            </a:pPr>
            <a:endParaRPr lang="en-US" sz="2000" dirty="0"/>
          </a:p>
        </p:txBody>
      </p:sp>
      <p:pic>
        <p:nvPicPr>
          <p:cNvPr id="6" name="Content Placeholder 5"/>
          <p:cNvPicPr>
            <a:picLocks noGrp="1" noChangeAspect="1"/>
          </p:cNvPicPr>
          <p:nvPr>
            <p:ph sz="half" idx="1"/>
          </p:nvPr>
        </p:nvPicPr>
        <p:blipFill>
          <a:blip r:embed="rId2"/>
          <a:stretch>
            <a:fillRect/>
          </a:stretch>
        </p:blipFill>
        <p:spPr>
          <a:xfrm>
            <a:off x="728663" y="1766888"/>
            <a:ext cx="2809875" cy="3922712"/>
          </a:xfrm>
        </p:spPr>
      </p:pic>
      <p:pic>
        <p:nvPicPr>
          <p:cNvPr id="7" name="Content Placeholder 3"/>
          <p:cNvPicPr>
            <a:picLocks noChangeAspect="1"/>
          </p:cNvPicPr>
          <p:nvPr/>
        </p:nvPicPr>
        <p:blipFill>
          <a:blip r:embed="rId3"/>
          <a:stretch>
            <a:fillRect/>
          </a:stretch>
        </p:blipFill>
        <p:spPr bwMode="auto">
          <a:xfrm>
            <a:off x="6934200" y="5562600"/>
            <a:ext cx="1733550" cy="742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sp>
        <p:nvSpPr>
          <p:cNvPr id="8" name="Content Placeholder 2"/>
          <p:cNvSpPr txBox="1">
            <a:spLocks/>
          </p:cNvSpPr>
          <p:nvPr/>
        </p:nvSpPr>
        <p:spPr bwMode="auto">
          <a:xfrm>
            <a:off x="685800" y="6081713"/>
            <a:ext cx="7772400" cy="284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200" dirty="0">
                <a:latin typeface="Arial" pitchFamily="34" charset="0"/>
              </a:rPr>
              <a:t>https://aws.amazon.com/</a:t>
            </a:r>
          </a:p>
        </p:txBody>
      </p:sp>
      <p:sp>
        <p:nvSpPr>
          <p:cNvPr id="3" name="Date Placeholder 2">
            <a:extLst>
              <a:ext uri="{FF2B5EF4-FFF2-40B4-BE49-F238E27FC236}">
                <a16:creationId xmlns:a16="http://schemas.microsoft.com/office/drawing/2014/main" id="{2E21CB78-50F3-5745-A1D5-1315806AF8D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E004865-2C29-3845-A53A-83C7B7AE3D2A}"/>
              </a:ext>
            </a:extLst>
          </p:cNvPr>
          <p:cNvSpPr>
            <a:spLocks noGrp="1"/>
          </p:cNvSpPr>
          <p:nvPr>
            <p:ph type="ftr" sz="quarter" idx="11"/>
          </p:nvPr>
        </p:nvSpPr>
        <p:spPr/>
        <p:txBody>
          <a:bodyPr/>
          <a:lstStyle/>
          <a:p>
            <a:r>
              <a:rPr lang="en-US"/>
              <a:t>Cloud Security - Nuno Santos</a:t>
            </a:r>
            <a:endParaRPr lang="en-US" dirty="0"/>
          </a:p>
        </p:txBody>
      </p:sp>
      <p:sp>
        <p:nvSpPr>
          <p:cNvPr id="9" name="Slide Number Placeholder 8">
            <a:extLst>
              <a:ext uri="{FF2B5EF4-FFF2-40B4-BE49-F238E27FC236}">
                <a16:creationId xmlns:a16="http://schemas.microsoft.com/office/drawing/2014/main" id="{1A33E6FB-DA22-6F4F-B91D-42F93BD917A6}"/>
              </a:ext>
            </a:extLst>
          </p:cNvPr>
          <p:cNvSpPr>
            <a:spLocks noGrp="1"/>
          </p:cNvSpPr>
          <p:nvPr>
            <p:ph type="sldNum" sz="quarter" idx="12"/>
          </p:nvPr>
        </p:nvSpPr>
        <p:spPr/>
        <p:txBody>
          <a:bodyPr/>
          <a:lstStyle/>
          <a:p>
            <a:fld id="{BAFC06C6-5388-EF48-9B75-F2C2BBFC0E68}" type="slidenum">
              <a:rPr lang="en-US" smtClean="0"/>
              <a:t>7</a:t>
            </a:fld>
            <a:endParaRPr lang="en-US" dirty="0"/>
          </a:p>
        </p:txBody>
      </p:sp>
    </p:spTree>
    <p:extLst>
      <p:ext uri="{BB962C8B-B14F-4D97-AF65-F5344CB8AC3E}">
        <p14:creationId xmlns:p14="http://schemas.microsoft.com/office/powerpoint/2010/main" val="39626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70</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73</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74</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10000"/>
          </a:bodyPr>
          <a:lstStyle/>
          <a:p>
            <a:pPr lvl="3"/>
            <a:endParaRPr lang="en-US" dirty="0"/>
          </a:p>
          <a:p>
            <a:r>
              <a:rPr lang="en-US" dirty="0"/>
              <a:t>Cloud computing </a:t>
            </a:r>
            <a:r>
              <a:rPr lang="en-US" dirty="0" err="1"/>
              <a:t>constitui</a:t>
            </a:r>
            <a:r>
              <a:rPr lang="en-US" dirty="0"/>
              <a:t> um </a:t>
            </a:r>
            <a:r>
              <a:rPr lang="en-US" dirty="0" err="1"/>
              <a:t>modelo</a:t>
            </a:r>
            <a:r>
              <a:rPr lang="en-US" dirty="0"/>
              <a:t> </a:t>
            </a:r>
            <a:r>
              <a:rPr lang="en-US" dirty="0" err="1"/>
              <a:t>muito</a:t>
            </a:r>
            <a:r>
              <a:rPr lang="en-US" dirty="0"/>
              <a:t> </a:t>
            </a:r>
            <a:r>
              <a:rPr lang="en-US" dirty="0" err="1"/>
              <a:t>atractivo</a:t>
            </a:r>
            <a:r>
              <a:rPr lang="en-US" dirty="0"/>
              <a:t> para </a:t>
            </a:r>
            <a:r>
              <a:rPr lang="en-US" dirty="0" err="1"/>
              <a:t>tratamento</a:t>
            </a:r>
            <a:r>
              <a:rPr lang="en-US" dirty="0"/>
              <a:t> de dados, mas que </a:t>
            </a:r>
            <a:r>
              <a:rPr lang="en-US" dirty="0" err="1"/>
              <a:t>também</a:t>
            </a:r>
            <a:r>
              <a:rPr lang="en-US" dirty="0"/>
              <a:t> </a:t>
            </a:r>
            <a:r>
              <a:rPr lang="en-US" dirty="0" err="1"/>
              <a:t>acarreta</a:t>
            </a:r>
            <a:r>
              <a:rPr lang="en-US" dirty="0"/>
              <a:t> </a:t>
            </a:r>
            <a:r>
              <a:rPr lang="en-US" dirty="0" err="1"/>
              <a:t>problemas</a:t>
            </a:r>
            <a:r>
              <a:rPr lang="en-US" dirty="0"/>
              <a:t> e </a:t>
            </a:r>
            <a:r>
              <a:rPr lang="en-US" dirty="0" err="1"/>
              <a:t>segurança</a:t>
            </a:r>
            <a:endParaRPr lang="en-US" dirty="0"/>
          </a:p>
          <a:p>
            <a:endParaRPr lang="en-US" dirty="0"/>
          </a:p>
          <a:p>
            <a:r>
              <a:rPr lang="en-US" dirty="0" err="1"/>
              <a:t>Existem</a:t>
            </a:r>
            <a:r>
              <a:rPr lang="en-US" dirty="0"/>
              <a:t> </a:t>
            </a:r>
            <a:r>
              <a:rPr lang="en-US" dirty="0" err="1"/>
              <a:t>novos</a:t>
            </a:r>
            <a:r>
              <a:rPr lang="en-US" dirty="0"/>
              <a:t> </a:t>
            </a:r>
            <a:r>
              <a:rPr lang="en-US" dirty="0" err="1"/>
              <a:t>desafios</a:t>
            </a:r>
            <a:r>
              <a:rPr lang="en-US" dirty="0"/>
              <a:t> </a:t>
            </a:r>
            <a:r>
              <a:rPr lang="en-US" dirty="0" err="1"/>
              <a:t>na</a:t>
            </a:r>
            <a:r>
              <a:rPr lang="en-US" dirty="0"/>
              <a:t> </a:t>
            </a:r>
            <a:r>
              <a:rPr lang="en-US" dirty="0" err="1"/>
              <a:t>protecção</a:t>
            </a:r>
            <a:r>
              <a:rPr lang="en-US" dirty="0"/>
              <a:t> de dados </a:t>
            </a:r>
            <a:r>
              <a:rPr lang="en-US" dirty="0" err="1"/>
              <a:t>migrados</a:t>
            </a:r>
            <a:r>
              <a:rPr lang="en-US" dirty="0"/>
              <a:t> para a cloud que </a:t>
            </a:r>
            <a:r>
              <a:rPr lang="en-US" dirty="0" err="1"/>
              <a:t>resultam</a:t>
            </a:r>
            <a:r>
              <a:rPr lang="en-US" dirty="0"/>
              <a:t> do </a:t>
            </a:r>
            <a:r>
              <a:rPr lang="en-US" dirty="0" err="1"/>
              <a:t>modelo</a:t>
            </a:r>
            <a:r>
              <a:rPr lang="en-US" dirty="0"/>
              <a:t> de </a:t>
            </a:r>
            <a:r>
              <a:rPr lang="en-US" dirty="0" err="1"/>
              <a:t>partilha</a:t>
            </a:r>
            <a:r>
              <a:rPr lang="en-US" dirty="0"/>
              <a:t> de </a:t>
            </a:r>
            <a:r>
              <a:rPr lang="en-US" dirty="0" err="1"/>
              <a:t>controlo</a:t>
            </a:r>
            <a:r>
              <a:rPr lang="en-US" dirty="0"/>
              <a:t> de dados entre o </a:t>
            </a:r>
            <a:r>
              <a:rPr lang="en-US" dirty="0" err="1"/>
              <a:t>dono</a:t>
            </a:r>
            <a:r>
              <a:rPr lang="en-US" dirty="0"/>
              <a:t> e o cloud provider</a:t>
            </a:r>
          </a:p>
          <a:p>
            <a:endParaRPr lang="en-US" dirty="0"/>
          </a:p>
          <a:p>
            <a:r>
              <a:rPr lang="en-US" dirty="0" err="1"/>
              <a:t>Duas</a:t>
            </a:r>
            <a:r>
              <a:rPr lang="en-US" dirty="0"/>
              <a:t> </a:t>
            </a:r>
            <a:r>
              <a:rPr lang="en-US" dirty="0" err="1"/>
              <a:t>aborgens</a:t>
            </a:r>
            <a:r>
              <a:rPr lang="en-US" dirty="0"/>
              <a:t> </a:t>
            </a:r>
            <a:r>
              <a:rPr lang="en-US" dirty="0" err="1"/>
              <a:t>actualmente</a:t>
            </a:r>
            <a:r>
              <a:rPr lang="en-US" dirty="0"/>
              <a:t> </a:t>
            </a:r>
            <a:r>
              <a:rPr lang="en-US" dirty="0" err="1"/>
              <a:t>em</a:t>
            </a:r>
            <a:r>
              <a:rPr lang="en-US" dirty="0"/>
              <a:t> </a:t>
            </a:r>
            <a:r>
              <a:rPr lang="en-US" dirty="0" err="1"/>
              <a:t>estudo</a:t>
            </a:r>
            <a:r>
              <a:rPr lang="en-US" dirty="0"/>
              <a:t> para </a:t>
            </a:r>
            <a:r>
              <a:rPr lang="en-US" dirty="0" err="1"/>
              <a:t>garantir</a:t>
            </a:r>
            <a:r>
              <a:rPr lang="en-US" dirty="0"/>
              <a:t> a </a:t>
            </a:r>
            <a:r>
              <a:rPr lang="en-US" dirty="0" err="1"/>
              <a:t>segurança</a:t>
            </a:r>
            <a:r>
              <a:rPr lang="en-US" dirty="0"/>
              <a:t> dos dados </a:t>
            </a:r>
            <a:r>
              <a:rPr lang="en-US" dirty="0" err="1"/>
              <a:t>na</a:t>
            </a:r>
            <a:r>
              <a:rPr lang="en-US" dirty="0"/>
              <a:t> cloud </a:t>
            </a:r>
            <a:r>
              <a:rPr lang="en-US" dirty="0" err="1"/>
              <a:t>consistem</a:t>
            </a:r>
            <a:r>
              <a:rPr lang="en-US" dirty="0"/>
              <a:t> </a:t>
            </a:r>
            <a:r>
              <a:rPr lang="en-US" dirty="0" err="1"/>
              <a:t>na</a:t>
            </a:r>
            <a:r>
              <a:rPr lang="en-US" dirty="0"/>
              <a:t> </a:t>
            </a:r>
            <a:r>
              <a:rPr lang="en-US" dirty="0" err="1"/>
              <a:t>utilização</a:t>
            </a:r>
            <a:r>
              <a:rPr lang="en-US" dirty="0"/>
              <a:t> de </a:t>
            </a:r>
            <a:r>
              <a:rPr lang="en-US" dirty="0" err="1"/>
              <a:t>encriptação</a:t>
            </a:r>
            <a:r>
              <a:rPr lang="en-US" dirty="0"/>
              <a:t> </a:t>
            </a:r>
            <a:r>
              <a:rPr lang="en-US" dirty="0" err="1"/>
              <a:t>parcialmente</a:t>
            </a:r>
            <a:r>
              <a:rPr lang="en-US" dirty="0"/>
              <a:t> </a:t>
            </a:r>
            <a:r>
              <a:rPr lang="en-US" dirty="0" err="1"/>
              <a:t>homomórfica</a:t>
            </a:r>
            <a:r>
              <a:rPr lang="en-US" dirty="0"/>
              <a:t> e hardware </a:t>
            </a:r>
            <a:r>
              <a:rPr lang="en-US" dirty="0" err="1"/>
              <a:t>seguro</a:t>
            </a:r>
            <a:endParaRPr lang="en-US" dirty="0"/>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75</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B1C5-973F-EF46-8DF2-273112D1EB99}"/>
              </a:ext>
            </a:extLst>
          </p:cNvPr>
          <p:cNvSpPr>
            <a:spLocks noGrp="1"/>
          </p:cNvSpPr>
          <p:nvPr>
            <p:ph type="title"/>
          </p:nvPr>
        </p:nvSpPr>
        <p:spPr/>
        <p:txBody>
          <a:bodyPr/>
          <a:lstStyle/>
          <a:p>
            <a:r>
              <a:rPr lang="en-US" dirty="0" err="1"/>
              <a:t>Porque</a:t>
            </a:r>
            <a:r>
              <a:rPr lang="en-US" dirty="0"/>
              <a:t> </a:t>
            </a:r>
            <a:r>
              <a:rPr lang="en-US" dirty="0" err="1"/>
              <a:t>é</a:t>
            </a:r>
            <a:r>
              <a:rPr lang="en-US" dirty="0"/>
              <a:t> que </a:t>
            </a:r>
            <a:r>
              <a:rPr lang="en-US" dirty="0" err="1"/>
              <a:t>os</a:t>
            </a:r>
            <a:r>
              <a:rPr lang="en-US" dirty="0"/>
              <a:t> </a:t>
            </a:r>
            <a:r>
              <a:rPr lang="en-US" dirty="0" err="1"/>
              <a:t>clientes</a:t>
            </a:r>
            <a:r>
              <a:rPr lang="en-US" dirty="0"/>
              <a:t> </a:t>
            </a:r>
            <a:r>
              <a:rPr lang="en-US" dirty="0" err="1"/>
              <a:t>usam</a:t>
            </a:r>
            <a:r>
              <a:rPr lang="en-US" dirty="0"/>
              <a:t> a cloud?</a:t>
            </a:r>
          </a:p>
        </p:txBody>
      </p:sp>
      <p:sp>
        <p:nvSpPr>
          <p:cNvPr id="3" name="Date Placeholder 2">
            <a:extLst>
              <a:ext uri="{FF2B5EF4-FFF2-40B4-BE49-F238E27FC236}">
                <a16:creationId xmlns:a16="http://schemas.microsoft.com/office/drawing/2014/main" id="{C174990F-D0FF-E142-834F-8604259E614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7BC5EA4-C0F6-5045-AE89-5063583454D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1BD4A4-DD1D-7C49-9B25-9F6627E75800}"/>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2">
            <a:extLst>
              <a:ext uri="{FF2B5EF4-FFF2-40B4-BE49-F238E27FC236}">
                <a16:creationId xmlns:a16="http://schemas.microsoft.com/office/drawing/2014/main" id="{86162744-340B-344C-B0A4-EC8C24DA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33550"/>
            <a:ext cx="7905750" cy="3390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4A4B1FFE-7C46-DC43-875F-FA72A781794A}"/>
              </a:ext>
            </a:extLst>
          </p:cNvPr>
          <p:cNvSpPr txBox="1">
            <a:spLocks/>
          </p:cNvSpPr>
          <p:nvPr/>
        </p:nvSpPr>
        <p:spPr bwMode="auto">
          <a:xfrm>
            <a:off x="685800" y="5638800"/>
            <a:ext cx="7772400"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a:latin typeface="Arial" pitchFamily="34" charset="0"/>
              </a:rPr>
              <a:t>KPMG International</a:t>
            </a:r>
            <a:r>
              <a:rPr lang="ja-JP" altLang="en-US" sz="1600">
                <a:latin typeface="Arial" pitchFamily="34" charset="0"/>
              </a:rPr>
              <a:t>’</a:t>
            </a:r>
            <a:r>
              <a:rPr lang="en-US" altLang="ja-JP" sz="1600">
                <a:latin typeface="Arial" pitchFamily="34" charset="0"/>
              </a:rPr>
              <a:t>s 2012 Global Cloud Provider Survey (n=179)</a:t>
            </a:r>
            <a:endParaRPr lang="en-US" altLang="en-US" sz="1600">
              <a:latin typeface="Arial" pitchFamily="34" charset="0"/>
            </a:endParaRPr>
          </a:p>
        </p:txBody>
      </p:sp>
    </p:spTree>
    <p:extLst>
      <p:ext uri="{BB962C8B-B14F-4D97-AF65-F5344CB8AC3E}">
        <p14:creationId xmlns:p14="http://schemas.microsoft.com/office/powerpoint/2010/main" val="44819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3C3-8435-D741-9F8E-98DE648961FD}"/>
              </a:ext>
            </a:extLst>
          </p:cNvPr>
          <p:cNvSpPr>
            <a:spLocks noGrp="1"/>
          </p:cNvSpPr>
          <p:nvPr>
            <p:ph type="title"/>
          </p:nvPr>
        </p:nvSpPr>
        <p:spPr/>
        <p:txBody>
          <a:bodyPr>
            <a:normAutofit fontScale="90000"/>
          </a:bodyPr>
          <a:lstStyle/>
          <a:p>
            <a:r>
              <a:rPr lang="en-US" dirty="0" err="1"/>
              <a:t>Principais</a:t>
            </a:r>
            <a:r>
              <a:rPr lang="en-US" dirty="0"/>
              <a:t> </a:t>
            </a:r>
            <a:r>
              <a:rPr lang="en-US" dirty="0" err="1"/>
              <a:t>preocupações</a:t>
            </a:r>
            <a:r>
              <a:rPr lang="en-US" dirty="0"/>
              <a:t> de </a:t>
            </a:r>
            <a:r>
              <a:rPr lang="en-US" dirty="0" err="1"/>
              <a:t>potenciais</a:t>
            </a:r>
            <a:r>
              <a:rPr lang="en-US" dirty="0"/>
              <a:t> </a:t>
            </a:r>
            <a:r>
              <a:rPr lang="en-US" dirty="0" err="1"/>
              <a:t>clientes</a:t>
            </a:r>
            <a:endParaRPr lang="en-US" dirty="0"/>
          </a:p>
        </p:txBody>
      </p:sp>
      <p:sp>
        <p:nvSpPr>
          <p:cNvPr id="3" name="Date Placeholder 2">
            <a:extLst>
              <a:ext uri="{FF2B5EF4-FFF2-40B4-BE49-F238E27FC236}">
                <a16:creationId xmlns:a16="http://schemas.microsoft.com/office/drawing/2014/main" id="{2B3B9304-0AAD-334E-8C12-DAA245A08722}"/>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BC314A9D-7193-7B4A-A549-FF1DA354F10D}"/>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A37D3A-DF68-CF48-BC47-C77262041E02}"/>
              </a:ext>
            </a:extLst>
          </p:cNvPr>
          <p:cNvSpPr>
            <a:spLocks noGrp="1"/>
          </p:cNvSpPr>
          <p:nvPr>
            <p:ph type="sldNum" sz="quarter" idx="12"/>
          </p:nvPr>
        </p:nvSpPr>
        <p:spPr/>
        <p:txBody>
          <a:bodyPr/>
          <a:lstStyle/>
          <a:p>
            <a:fld id="{BAFC06C6-5388-EF48-9B75-F2C2BBFC0E68}" type="slidenum">
              <a:rPr lang="en-US" smtClean="0"/>
              <a:t>9</a:t>
            </a:fld>
            <a:endParaRPr lang="en-US" dirty="0"/>
          </a:p>
        </p:txBody>
      </p:sp>
      <p:pic>
        <p:nvPicPr>
          <p:cNvPr id="7" name="Picture 3">
            <a:extLst>
              <a:ext uri="{FF2B5EF4-FFF2-40B4-BE49-F238E27FC236}">
                <a16:creationId xmlns:a16="http://schemas.microsoft.com/office/drawing/2014/main" id="{B5336731-A186-034B-B604-F5B5FDE8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82713"/>
            <a:ext cx="8432800" cy="429736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7BC235EB-A4B5-EB41-A07F-D9D49C57E8A6}"/>
              </a:ext>
            </a:extLst>
          </p:cNvPr>
          <p:cNvSpPr txBox="1">
            <a:spLocks/>
          </p:cNvSpPr>
          <p:nvPr/>
        </p:nvSpPr>
        <p:spPr bwMode="auto">
          <a:xfrm>
            <a:off x="685800" y="5762625"/>
            <a:ext cx="7772400" cy="28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dirty="0">
                <a:latin typeface="Arial" pitchFamily="34" charset="0"/>
              </a:rPr>
              <a:t>KPMG International</a:t>
            </a:r>
            <a:r>
              <a:rPr lang="ja-JP" altLang="en-US" sz="1600">
                <a:latin typeface="Arial" pitchFamily="34" charset="0"/>
              </a:rPr>
              <a:t>’</a:t>
            </a:r>
            <a:r>
              <a:rPr lang="en-US" altLang="ja-JP" sz="1600" dirty="0">
                <a:latin typeface="Arial" pitchFamily="34" charset="0"/>
              </a:rPr>
              <a:t>s 2012 Global Cloud Provider Survey (n=179)</a:t>
            </a:r>
            <a:endParaRPr lang="en-US" altLang="en-US" sz="1600" dirty="0">
              <a:latin typeface="Arial" pitchFamily="34" charset="0"/>
            </a:endParaRPr>
          </a:p>
        </p:txBody>
      </p:sp>
    </p:spTree>
    <p:extLst>
      <p:ext uri="{BB962C8B-B14F-4D97-AF65-F5344CB8AC3E}">
        <p14:creationId xmlns:p14="http://schemas.microsoft.com/office/powerpoint/2010/main" val="959273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14551</TotalTime>
  <Words>4322</Words>
  <Application>Microsoft Macintosh PowerPoint</Application>
  <PresentationFormat>On-screen Show (4:3)</PresentationFormat>
  <Paragraphs>1096</Paragraphs>
  <Slides>75</Slides>
  <Notes>47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맑은 고딕</vt:lpstr>
      <vt:lpstr>ＭＳ Ｐゴシック</vt:lpstr>
      <vt:lpstr>宋体</vt:lpstr>
      <vt:lpstr>华文新魏</vt:lpstr>
      <vt:lpstr>Arial</vt:lpstr>
      <vt:lpstr>Calibri</vt:lpstr>
      <vt:lpstr>Cambria Math</vt:lpstr>
      <vt:lpstr>Comic Sans MS</vt:lpstr>
      <vt:lpstr>Consolas</vt:lpstr>
      <vt:lpstr>Gill Sans MT</vt:lpstr>
      <vt:lpstr>Osaka</vt:lpstr>
      <vt:lpstr>Times</vt:lpstr>
      <vt:lpstr>Times New Roman</vt:lpstr>
      <vt:lpstr>Tw Cen MT</vt:lpstr>
      <vt:lpstr>Webdings</vt:lpstr>
      <vt:lpstr>Wingdings</vt:lpstr>
      <vt:lpstr>Wingdings 3</vt:lpstr>
      <vt:lpstr>santos_theme</vt:lpstr>
      <vt:lpstr>Segurança na IoT  O caso da plataforma SmartThings</vt:lpstr>
      <vt:lpstr>O que é a cloud?</vt:lpstr>
      <vt:lpstr>Principais características de cloud computing</vt:lpstr>
      <vt:lpstr>Panorama de cloud computing</vt:lpstr>
      <vt:lpstr>Quem utiliza cloud computing?</vt:lpstr>
      <vt:lpstr>Tendências</vt:lpstr>
      <vt:lpstr>Amazon Web Services (AWS)</vt:lpstr>
      <vt:lpstr>Porque é que os clientes usam a cloud?</vt:lpstr>
      <vt:lpstr>Principais preocupações de potenciais clientes</vt:lpstr>
      <vt:lpstr>Dados sensíveis na cloud: Exemplos</vt:lpstr>
      <vt:lpstr>Dados sensíveis na cloud: Exemplos</vt:lpstr>
      <vt:lpstr>Breve anatomia da cloud</vt:lpstr>
      <vt:lpstr>Arquitectura simplificada de uma cloud</vt:lpstr>
      <vt:lpstr>A coluna vertebral da cloud: Datacenters</vt:lpstr>
      <vt:lpstr>Modelos de cloud deployment</vt:lpstr>
      <vt:lpstr>Modelos de cloud service delivery</vt:lpstr>
      <vt:lpstr>Modelos de cloud service delivery</vt:lpstr>
      <vt:lpstr>Virtualização muito usada na cloud</vt:lpstr>
      <vt:lpstr>Principais riscos com a cloud</vt:lpstr>
      <vt:lpstr>Downtimes</vt:lpstr>
      <vt:lpstr>Perda de dados</vt:lpstr>
      <vt:lpstr>Mais problemas de disponibilidade de dados</vt:lpstr>
      <vt:lpstr>Confidencialidade e integridade dos dados</vt:lpstr>
      <vt:lpstr>Tempo de vida dos dados</vt:lpstr>
      <vt:lpstr>Perímetro de segurança</vt:lpstr>
      <vt:lpstr>Conformidade regulatória</vt:lpstr>
      <vt:lpstr>Certifications</vt:lpstr>
      <vt:lpstr>Accountability (apurar responsabilidades)</vt:lpstr>
      <vt:lpstr>Fraca auditabilidade</vt:lpstr>
      <vt:lpstr>Ataques inter-VM</vt:lpstr>
      <vt:lpstr>Ataques side channel</vt:lpstr>
      <vt:lpstr>Segurança hypervisor</vt:lpstr>
      <vt:lpstr>Superfície de ataque alargada</vt:lpstr>
      <vt:lpstr>Causas dos problemas de segurança na cloud</vt:lpstr>
      <vt:lpstr>Protecção de dados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3906</cp:revision>
  <cp:lastPrinted>2019-07-09T01:35:01Z</cp:lastPrinted>
  <dcterms:created xsi:type="dcterms:W3CDTF">2012-05-28T08:58:25Z</dcterms:created>
  <dcterms:modified xsi:type="dcterms:W3CDTF">2019-07-18T07:57:59Z</dcterms:modified>
</cp:coreProperties>
</file>